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8"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5" d="100"/>
          <a:sy n="115" d="100"/>
        </p:scale>
        <p:origin x="149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1557544890"/>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0" name="Shape 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9818317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503935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673536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2" name="Shape 1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561557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9" name="Shape 1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0189123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6882495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3" name="Shape 1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523940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0" name="Shape 1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2514478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6" name="Shape 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5056605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8" name="Shape 1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5666915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4" name="Shape 2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294946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2031773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5" name="Shape 2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2468800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4" name="Shape 2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1158518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0" name="Shape 2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9009454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8" name="Shape 2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1096782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7" name="Shape 2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8708757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3" name="Shape 2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936880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61" name="Shape 2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9514849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67" name="Shape 2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4606776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74" name="Shape 2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4270982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84" name="Shape 2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760311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2267805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Shape 2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2" name="Shape 2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6791229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01" name="Shape 3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479822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08" name="Shape 3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5387762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6" name="Shape 3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9914071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23" name="Shape 3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5991225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0" name="Shape 3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7118070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Shape 3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9" name="Shape 3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0191765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Shape 3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46" name="Shape 3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3788932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54" name="Shape 3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8635305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60" name="Shape 3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772935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1414383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68" name="Shape 3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0001674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78" name="Shape 3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9729105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5" name="Shape 3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6581967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Shape 4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09" name="Shape 4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1997180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5" name="Shape 4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426070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06843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911501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0" name="Shape 1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516006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6692427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3" name="Shape 1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2746861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7"/>
        <p:cNvGrpSpPr/>
        <p:nvPr/>
      </p:nvGrpSpPr>
      <p:grpSpPr>
        <a:xfrm>
          <a:off x="0" y="0"/>
          <a:ext cx="0" cy="0"/>
          <a:chOff x="0" y="0"/>
          <a:chExt cx="0" cy="0"/>
        </a:xfrm>
      </p:grpSpPr>
      <p:sp>
        <p:nvSpPr>
          <p:cNvPr id="8" name="Shape 8"/>
          <p:cNvSpPr txBox="1">
            <a:spLocks noGrp="1"/>
          </p:cNvSpPr>
          <p:nvPr>
            <p:ph type="ctrTitle"/>
          </p:nvPr>
        </p:nvSpPr>
        <p:spPr>
          <a:xfrm>
            <a:off x="1700184" y="1360350"/>
            <a:ext cx="5807399" cy="1546500"/>
          </a:xfrm>
          <a:prstGeom prst="rect">
            <a:avLst/>
          </a:prstGeom>
        </p:spPr>
        <p:txBody>
          <a:bodyPr lIns="91425" tIns="91425" rIns="91425" bIns="91425" anchor="t" anchorCtr="0"/>
          <a:lstStyle>
            <a:lvl1pPr>
              <a:spcBef>
                <a:spcPts val="0"/>
              </a:spcBef>
              <a:buClr>
                <a:srgbClr val="0091EA"/>
              </a:buClr>
              <a:buSzPct val="100000"/>
              <a:defRPr sz="6000" b="1">
                <a:solidFill>
                  <a:srgbClr val="0091EA"/>
                </a:solidFill>
              </a:defRPr>
            </a:lvl1pPr>
            <a:lvl2pPr>
              <a:spcBef>
                <a:spcPts val="0"/>
              </a:spcBef>
              <a:buClr>
                <a:srgbClr val="0091EA"/>
              </a:buClr>
              <a:buSzPct val="100000"/>
              <a:defRPr sz="6000" b="1">
                <a:solidFill>
                  <a:srgbClr val="0091EA"/>
                </a:solidFill>
              </a:defRPr>
            </a:lvl2pPr>
            <a:lvl3pPr>
              <a:spcBef>
                <a:spcPts val="0"/>
              </a:spcBef>
              <a:buClr>
                <a:srgbClr val="0091EA"/>
              </a:buClr>
              <a:buSzPct val="100000"/>
              <a:defRPr sz="6000" b="1">
                <a:solidFill>
                  <a:srgbClr val="0091EA"/>
                </a:solidFill>
              </a:defRPr>
            </a:lvl3pPr>
            <a:lvl4pPr>
              <a:spcBef>
                <a:spcPts val="0"/>
              </a:spcBef>
              <a:buClr>
                <a:srgbClr val="0091EA"/>
              </a:buClr>
              <a:buSzPct val="100000"/>
              <a:defRPr sz="6000" b="1">
                <a:solidFill>
                  <a:srgbClr val="0091EA"/>
                </a:solidFill>
              </a:defRPr>
            </a:lvl4pPr>
            <a:lvl5pPr>
              <a:spcBef>
                <a:spcPts val="0"/>
              </a:spcBef>
              <a:buClr>
                <a:srgbClr val="0091EA"/>
              </a:buClr>
              <a:buSzPct val="100000"/>
              <a:defRPr sz="6000" b="1">
                <a:solidFill>
                  <a:srgbClr val="0091EA"/>
                </a:solidFill>
              </a:defRPr>
            </a:lvl5pPr>
            <a:lvl6pPr>
              <a:spcBef>
                <a:spcPts val="0"/>
              </a:spcBef>
              <a:buClr>
                <a:srgbClr val="0091EA"/>
              </a:buClr>
              <a:buSzPct val="100000"/>
              <a:defRPr sz="6000" b="1">
                <a:solidFill>
                  <a:srgbClr val="0091EA"/>
                </a:solidFill>
              </a:defRPr>
            </a:lvl6pPr>
            <a:lvl7pPr>
              <a:spcBef>
                <a:spcPts val="0"/>
              </a:spcBef>
              <a:buClr>
                <a:srgbClr val="0091EA"/>
              </a:buClr>
              <a:buSzPct val="100000"/>
              <a:defRPr sz="6000" b="1">
                <a:solidFill>
                  <a:srgbClr val="0091EA"/>
                </a:solidFill>
              </a:defRPr>
            </a:lvl7pPr>
            <a:lvl8pPr>
              <a:spcBef>
                <a:spcPts val="0"/>
              </a:spcBef>
              <a:buClr>
                <a:srgbClr val="0091EA"/>
              </a:buClr>
              <a:buSzPct val="100000"/>
              <a:defRPr sz="6000" b="1">
                <a:solidFill>
                  <a:srgbClr val="0091EA"/>
                </a:solidFill>
              </a:defRPr>
            </a:lvl8pPr>
            <a:lvl9pPr>
              <a:spcBef>
                <a:spcPts val="0"/>
              </a:spcBef>
              <a:buClr>
                <a:srgbClr val="0091EA"/>
              </a:buClr>
              <a:buSzPct val="100000"/>
              <a:defRPr sz="6000" b="1">
                <a:solidFill>
                  <a:srgbClr val="0091EA"/>
                </a:solidFill>
              </a:defRPr>
            </a:lvl9pPr>
          </a:lstStyle>
          <a:p>
            <a:endParaRPr/>
          </a:p>
        </p:txBody>
      </p:sp>
      <p:sp>
        <p:nvSpPr>
          <p:cNvPr id="9" name="Shape 9"/>
          <p:cNvSpPr/>
          <p:nvPr/>
        </p:nvSpPr>
        <p:spPr>
          <a:xfrm>
            <a:off x="6897625" y="6199950"/>
            <a:ext cx="126900" cy="126900"/>
          </a:xfrm>
          <a:prstGeom prst="ellipse">
            <a:avLst/>
          </a:prstGeom>
          <a:solidFill>
            <a:srgbClr val="0091EA"/>
          </a:solidFill>
          <a:ln>
            <a:noFill/>
          </a:ln>
        </p:spPr>
        <p:txBody>
          <a:bodyPr lIns="91425" tIns="91425" rIns="91425" bIns="91425" anchor="ctr" anchorCtr="0">
            <a:noAutofit/>
          </a:bodyPr>
          <a:lstStyle/>
          <a:p>
            <a:pPr>
              <a:spcBef>
                <a:spcPts val="0"/>
              </a:spcBef>
              <a:buNone/>
            </a:pPr>
            <a:endParaRPr/>
          </a:p>
        </p:txBody>
      </p:sp>
      <p:sp>
        <p:nvSpPr>
          <p:cNvPr id="10" name="Shape 10"/>
          <p:cNvSpPr/>
          <p:nvPr/>
        </p:nvSpPr>
        <p:spPr>
          <a:xfrm>
            <a:off x="7454375" y="5638800"/>
            <a:ext cx="126900" cy="126900"/>
          </a:xfrm>
          <a:prstGeom prst="ellipse">
            <a:avLst/>
          </a:prstGeom>
          <a:solidFill>
            <a:srgbClr val="0091EA"/>
          </a:solidFill>
          <a:ln>
            <a:noFill/>
          </a:ln>
        </p:spPr>
        <p:txBody>
          <a:bodyPr lIns="91425" tIns="91425" rIns="91425" bIns="91425" anchor="ctr" anchorCtr="0">
            <a:noAutofit/>
          </a:bodyPr>
          <a:lstStyle/>
          <a:p>
            <a:pPr>
              <a:spcBef>
                <a:spcPts val="0"/>
              </a:spcBef>
              <a:buNone/>
            </a:pPr>
            <a:endParaRPr/>
          </a:p>
        </p:txBody>
      </p:sp>
      <p:sp>
        <p:nvSpPr>
          <p:cNvPr id="11" name="Shape 11"/>
          <p:cNvSpPr/>
          <p:nvPr/>
        </p:nvSpPr>
        <p:spPr>
          <a:xfrm>
            <a:off x="8827727" y="4597553"/>
            <a:ext cx="75899" cy="75899"/>
          </a:xfrm>
          <a:prstGeom prst="ellipse">
            <a:avLst/>
          </a:prstGeom>
          <a:solidFill>
            <a:srgbClr val="0091EA"/>
          </a:solidFill>
          <a:ln>
            <a:noFill/>
          </a:ln>
        </p:spPr>
        <p:txBody>
          <a:bodyPr lIns="91425" tIns="91425" rIns="91425" bIns="91425" anchor="ctr" anchorCtr="0">
            <a:noAutofit/>
          </a:bodyPr>
          <a:lstStyle/>
          <a:p>
            <a:pPr>
              <a:spcBef>
                <a:spcPts val="0"/>
              </a:spcBef>
              <a:buNone/>
            </a:pPr>
            <a:endParaRPr/>
          </a:p>
        </p:txBody>
      </p:sp>
      <p:sp>
        <p:nvSpPr>
          <p:cNvPr id="12" name="Shape 12"/>
          <p:cNvSpPr/>
          <p:nvPr/>
        </p:nvSpPr>
        <p:spPr>
          <a:xfrm>
            <a:off x="8677050" y="6577875"/>
            <a:ext cx="126900" cy="126900"/>
          </a:xfrm>
          <a:prstGeom prst="ellipse">
            <a:avLst/>
          </a:prstGeom>
          <a:solidFill>
            <a:srgbClr val="0091EA"/>
          </a:solidFill>
          <a:ln>
            <a:noFill/>
          </a:ln>
        </p:spPr>
        <p:txBody>
          <a:bodyPr lIns="91425" tIns="91425" rIns="91425" bIns="91425" anchor="ctr" anchorCtr="0">
            <a:noAutofit/>
          </a:bodyPr>
          <a:lstStyle/>
          <a:p>
            <a:pPr>
              <a:spcBef>
                <a:spcPts val="0"/>
              </a:spcBef>
              <a:buNone/>
            </a:pPr>
            <a:endParaRPr/>
          </a:p>
        </p:txBody>
      </p:sp>
      <p:sp>
        <p:nvSpPr>
          <p:cNvPr id="13" name="Shape 13"/>
          <p:cNvSpPr/>
          <p:nvPr/>
        </p:nvSpPr>
        <p:spPr>
          <a:xfrm>
            <a:off x="2972225" y="633400"/>
            <a:ext cx="126900" cy="126900"/>
          </a:xfrm>
          <a:prstGeom prst="ellipse">
            <a:avLst/>
          </a:prstGeom>
          <a:solidFill>
            <a:srgbClr val="0091EA"/>
          </a:solidFill>
          <a:ln>
            <a:noFill/>
          </a:ln>
        </p:spPr>
        <p:txBody>
          <a:bodyPr lIns="91425" tIns="91425" rIns="91425" bIns="91425" anchor="ctr" anchorCtr="0">
            <a:noAutofit/>
          </a:bodyPr>
          <a:lstStyle/>
          <a:p>
            <a:pPr>
              <a:spcBef>
                <a:spcPts val="0"/>
              </a:spcBef>
              <a:buNone/>
            </a:pPr>
            <a:endParaRPr/>
          </a:p>
        </p:txBody>
      </p:sp>
      <p:sp>
        <p:nvSpPr>
          <p:cNvPr id="14" name="Shape 14"/>
          <p:cNvSpPr/>
          <p:nvPr/>
        </p:nvSpPr>
        <p:spPr>
          <a:xfrm>
            <a:off x="579634" y="3373478"/>
            <a:ext cx="126900" cy="126900"/>
          </a:xfrm>
          <a:prstGeom prst="ellipse">
            <a:avLst/>
          </a:prstGeom>
          <a:solidFill>
            <a:srgbClr val="0091EA"/>
          </a:solidFill>
          <a:ln>
            <a:noFill/>
          </a:ln>
        </p:spPr>
        <p:txBody>
          <a:bodyPr lIns="91425" tIns="91425" rIns="91425" bIns="91425" anchor="ctr" anchorCtr="0">
            <a:noAutofit/>
          </a:bodyPr>
          <a:lstStyle/>
          <a:p>
            <a:pPr>
              <a:spcBef>
                <a:spcPts val="0"/>
              </a:spcBef>
              <a:buNone/>
            </a:pPr>
            <a:endParaRPr/>
          </a:p>
        </p:txBody>
      </p:sp>
      <p:sp>
        <p:nvSpPr>
          <p:cNvPr id="15" name="Shape 15"/>
          <p:cNvSpPr/>
          <p:nvPr/>
        </p:nvSpPr>
        <p:spPr>
          <a:xfrm>
            <a:off x="311843" y="791518"/>
            <a:ext cx="126900" cy="126900"/>
          </a:xfrm>
          <a:prstGeom prst="ellipse">
            <a:avLst/>
          </a:prstGeom>
          <a:solidFill>
            <a:srgbClr val="0091EA"/>
          </a:solidFill>
          <a:ln>
            <a:noFill/>
          </a:ln>
        </p:spPr>
        <p:txBody>
          <a:bodyPr lIns="91425" tIns="91425" rIns="91425" bIns="91425" anchor="ctr" anchorCtr="0">
            <a:noAutofit/>
          </a:bodyPr>
          <a:lstStyle/>
          <a:p>
            <a:pPr>
              <a:spcBef>
                <a:spcPts val="0"/>
              </a:spcBef>
              <a:buNone/>
            </a:pPr>
            <a:endParaRPr/>
          </a:p>
        </p:txBody>
      </p:sp>
      <p:sp>
        <p:nvSpPr>
          <p:cNvPr id="16" name="Shape 16"/>
          <p:cNvSpPr/>
          <p:nvPr/>
        </p:nvSpPr>
        <p:spPr>
          <a:xfrm>
            <a:off x="626321" y="1339871"/>
            <a:ext cx="253800" cy="253800"/>
          </a:xfrm>
          <a:prstGeom prst="ellipse">
            <a:avLst/>
          </a:prstGeom>
          <a:noFill/>
          <a:ln w="19050" cap="flat" cmpd="sng">
            <a:solidFill>
              <a:srgbClr val="0091EA"/>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7" name="Shape 17"/>
          <p:cNvSpPr/>
          <p:nvPr/>
        </p:nvSpPr>
        <p:spPr>
          <a:xfrm>
            <a:off x="8104500" y="4963100"/>
            <a:ext cx="190200" cy="190500"/>
          </a:xfrm>
          <a:prstGeom prst="ellipse">
            <a:avLst/>
          </a:prstGeom>
          <a:noFill/>
          <a:ln w="19050" cap="flat" cmpd="sng">
            <a:solidFill>
              <a:srgbClr val="0091EA"/>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8" name="Shape 18"/>
          <p:cNvSpPr/>
          <p:nvPr/>
        </p:nvSpPr>
        <p:spPr>
          <a:xfrm>
            <a:off x="8803950" y="5654656"/>
            <a:ext cx="190200" cy="190500"/>
          </a:xfrm>
          <a:prstGeom prst="ellipse">
            <a:avLst/>
          </a:prstGeom>
          <a:noFill/>
          <a:ln w="19050" cap="flat" cmpd="sng">
            <a:solidFill>
              <a:srgbClr val="0091EA"/>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9" name="Shape 19"/>
          <p:cNvSpPr/>
          <p:nvPr/>
        </p:nvSpPr>
        <p:spPr>
          <a:xfrm>
            <a:off x="196310" y="1990890"/>
            <a:ext cx="75899" cy="75899"/>
          </a:xfrm>
          <a:prstGeom prst="ellipse">
            <a:avLst/>
          </a:prstGeom>
          <a:solidFill>
            <a:srgbClr val="0091EA"/>
          </a:solidFill>
          <a:ln>
            <a:noFill/>
          </a:ln>
        </p:spPr>
        <p:txBody>
          <a:bodyPr lIns="91425" tIns="91425" rIns="91425" bIns="91425" anchor="ctr" anchorCtr="0">
            <a:noAutofit/>
          </a:bodyPr>
          <a:lstStyle/>
          <a:p>
            <a:pPr>
              <a:spcBef>
                <a:spcPts val="0"/>
              </a:spcBef>
              <a:buNone/>
            </a:pPr>
            <a:endParaRPr/>
          </a:p>
        </p:txBody>
      </p:sp>
      <p:sp>
        <p:nvSpPr>
          <p:cNvPr id="20" name="Shape 20"/>
          <p:cNvSpPr/>
          <p:nvPr/>
        </p:nvSpPr>
        <p:spPr>
          <a:xfrm>
            <a:off x="1738050" y="271321"/>
            <a:ext cx="253800" cy="253800"/>
          </a:xfrm>
          <a:prstGeom prst="ellipse">
            <a:avLst/>
          </a:prstGeom>
          <a:noFill/>
          <a:ln w="19050" cap="flat" cmpd="sng">
            <a:solidFill>
              <a:srgbClr val="0091EA"/>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1" name="Shape 21"/>
          <p:cNvSpPr/>
          <p:nvPr/>
        </p:nvSpPr>
        <p:spPr>
          <a:xfrm>
            <a:off x="771658" y="2504485"/>
            <a:ext cx="75899" cy="75899"/>
          </a:xfrm>
          <a:prstGeom prst="ellipse">
            <a:avLst/>
          </a:prstGeom>
          <a:solidFill>
            <a:srgbClr val="0091EA"/>
          </a:solidFill>
          <a:ln>
            <a:noFill/>
          </a:ln>
        </p:spPr>
        <p:txBody>
          <a:bodyPr lIns="91425" tIns="91425" rIns="91425" bIns="91425" anchor="ctr" anchorCtr="0">
            <a:noAutofit/>
          </a:bodyPr>
          <a:lstStyle/>
          <a:p>
            <a:pPr>
              <a:spcBef>
                <a:spcPts val="0"/>
              </a:spcBef>
              <a:buNone/>
            </a:pPr>
            <a:endParaRPr/>
          </a:p>
        </p:txBody>
      </p:sp>
      <p:sp>
        <p:nvSpPr>
          <p:cNvPr id="22" name="Shape 22"/>
          <p:cNvSpPr/>
          <p:nvPr/>
        </p:nvSpPr>
        <p:spPr>
          <a:xfrm>
            <a:off x="4271583" y="474825"/>
            <a:ext cx="75899" cy="75899"/>
          </a:xfrm>
          <a:prstGeom prst="ellipse">
            <a:avLst/>
          </a:prstGeom>
          <a:solidFill>
            <a:srgbClr val="0091EA"/>
          </a:solidFill>
          <a:ln>
            <a:noFill/>
          </a:ln>
        </p:spPr>
        <p:txBody>
          <a:bodyPr lIns="91425" tIns="91425" rIns="91425" bIns="91425" anchor="ctr" anchorCtr="0">
            <a:noAutofit/>
          </a:bodyPr>
          <a:lstStyle/>
          <a:p>
            <a:pPr>
              <a:spcBef>
                <a:spcPts val="0"/>
              </a:spcBef>
              <a:buNone/>
            </a:pPr>
            <a:endParaRPr/>
          </a:p>
        </p:txBody>
      </p:sp>
      <p:sp>
        <p:nvSpPr>
          <p:cNvPr id="23" name="Shape 23"/>
          <p:cNvSpPr/>
          <p:nvPr/>
        </p:nvSpPr>
        <p:spPr>
          <a:xfrm>
            <a:off x="7729213" y="6127437"/>
            <a:ext cx="253800" cy="254100"/>
          </a:xfrm>
          <a:prstGeom prst="ellipse">
            <a:avLst/>
          </a:prstGeom>
          <a:noFill/>
          <a:ln w="19050" cap="flat" cmpd="sng">
            <a:solidFill>
              <a:srgbClr val="0091EA"/>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Shape 55"/>
          <p:cNvSpPr/>
          <p:nvPr/>
        </p:nvSpPr>
        <p:spPr>
          <a:xfrm>
            <a:off x="-26550" y="-19800"/>
            <a:ext cx="9197100" cy="6897600"/>
          </a:xfrm>
          <a:prstGeom prst="rect">
            <a:avLst/>
          </a:prstGeom>
          <a:solidFill>
            <a:srgbClr val="CFD8DC">
              <a:alpha val="49230"/>
            </a:srgbClr>
          </a:solidFill>
          <a:ln>
            <a:noFill/>
          </a:ln>
        </p:spPr>
        <p:txBody>
          <a:bodyPr lIns="91425" tIns="91425" rIns="91425" bIns="91425" anchor="ctr" anchorCtr="0">
            <a:noAutofit/>
          </a:bodyPr>
          <a:lstStyle/>
          <a:p>
            <a:pPr>
              <a:spcBef>
                <a:spcPts val="0"/>
              </a:spcBef>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Shape 25"/>
          <p:cNvSpPr txBox="1">
            <a:spLocks noGrp="1"/>
          </p:cNvSpPr>
          <p:nvPr>
            <p:ph type="ctrTitle"/>
          </p:nvPr>
        </p:nvSpPr>
        <p:spPr>
          <a:xfrm>
            <a:off x="1546025" y="2034925"/>
            <a:ext cx="5832600" cy="1546500"/>
          </a:xfrm>
          <a:prstGeom prst="rect">
            <a:avLst/>
          </a:prstGeom>
        </p:spPr>
        <p:txBody>
          <a:bodyPr lIns="91425" tIns="91425" rIns="91425" bIns="91425" anchor="b" anchorCtr="0"/>
          <a:lstStyle>
            <a:lvl1pPr rtl="0">
              <a:spcBef>
                <a:spcPts val="0"/>
              </a:spcBef>
              <a:buSzPct val="100000"/>
              <a:defRPr sz="4800" b="1"/>
            </a:lvl1pPr>
            <a:lvl2pPr rtl="0">
              <a:spcBef>
                <a:spcPts val="0"/>
              </a:spcBef>
              <a:buSzPct val="100000"/>
              <a:defRPr sz="4800" b="1"/>
            </a:lvl2pPr>
            <a:lvl3pPr rtl="0">
              <a:spcBef>
                <a:spcPts val="0"/>
              </a:spcBef>
              <a:buSzPct val="100000"/>
              <a:defRPr sz="4800" b="1"/>
            </a:lvl3pPr>
            <a:lvl4pPr rtl="0">
              <a:spcBef>
                <a:spcPts val="0"/>
              </a:spcBef>
              <a:buSzPct val="100000"/>
              <a:defRPr sz="4800" b="1"/>
            </a:lvl4pPr>
            <a:lvl5pPr rtl="0">
              <a:spcBef>
                <a:spcPts val="0"/>
              </a:spcBef>
              <a:buSzPct val="100000"/>
              <a:defRPr sz="4800" b="1"/>
            </a:lvl5pPr>
            <a:lvl6pPr rtl="0">
              <a:spcBef>
                <a:spcPts val="0"/>
              </a:spcBef>
              <a:buSzPct val="100000"/>
              <a:defRPr sz="4800" b="1"/>
            </a:lvl6pPr>
            <a:lvl7pPr rtl="0">
              <a:spcBef>
                <a:spcPts val="0"/>
              </a:spcBef>
              <a:buSzPct val="100000"/>
              <a:defRPr sz="4800" b="1"/>
            </a:lvl7pPr>
            <a:lvl8pPr rtl="0">
              <a:spcBef>
                <a:spcPts val="0"/>
              </a:spcBef>
              <a:buSzPct val="100000"/>
              <a:defRPr sz="4800" b="1"/>
            </a:lvl8pPr>
            <a:lvl9pPr rtl="0">
              <a:spcBef>
                <a:spcPts val="0"/>
              </a:spcBef>
              <a:buSzPct val="100000"/>
              <a:defRPr sz="4800" b="1"/>
            </a:lvl9pPr>
          </a:lstStyle>
          <a:p>
            <a:endParaRPr/>
          </a:p>
        </p:txBody>
      </p:sp>
      <p:sp>
        <p:nvSpPr>
          <p:cNvPr id="26" name="Shape 26"/>
          <p:cNvSpPr txBox="1">
            <a:spLocks noGrp="1"/>
          </p:cNvSpPr>
          <p:nvPr>
            <p:ph type="subTitle" idx="1"/>
          </p:nvPr>
        </p:nvSpPr>
        <p:spPr>
          <a:xfrm>
            <a:off x="1546025" y="3710548"/>
            <a:ext cx="5832600" cy="1046400"/>
          </a:xfrm>
          <a:prstGeom prst="rect">
            <a:avLst/>
          </a:prstGeom>
        </p:spPr>
        <p:txBody>
          <a:bodyPr lIns="91425" tIns="91425" rIns="91425" bIns="91425" anchor="t" anchorCtr="0"/>
          <a:lstStyle>
            <a:lvl1pPr rtl="0">
              <a:spcBef>
                <a:spcPts val="0"/>
              </a:spcBef>
              <a:buClr>
                <a:srgbClr val="607D8B"/>
              </a:buClr>
              <a:buNone/>
              <a:defRPr>
                <a:solidFill>
                  <a:srgbClr val="607D8B"/>
                </a:solidFill>
              </a:defRPr>
            </a:lvl1pPr>
            <a:lvl2pPr rtl="0">
              <a:spcBef>
                <a:spcPts val="0"/>
              </a:spcBef>
              <a:buClr>
                <a:srgbClr val="607D8B"/>
              </a:buClr>
              <a:buSzPct val="100000"/>
              <a:buNone/>
              <a:defRPr sz="3000">
                <a:solidFill>
                  <a:srgbClr val="607D8B"/>
                </a:solidFill>
              </a:defRPr>
            </a:lvl2pPr>
            <a:lvl3pPr rtl="0">
              <a:spcBef>
                <a:spcPts val="0"/>
              </a:spcBef>
              <a:buClr>
                <a:srgbClr val="607D8B"/>
              </a:buClr>
              <a:buSzPct val="100000"/>
              <a:buNone/>
              <a:defRPr sz="3000">
                <a:solidFill>
                  <a:srgbClr val="607D8B"/>
                </a:solidFill>
              </a:defRPr>
            </a:lvl3pPr>
            <a:lvl4pPr rtl="0">
              <a:spcBef>
                <a:spcPts val="0"/>
              </a:spcBef>
              <a:buClr>
                <a:srgbClr val="607D8B"/>
              </a:buClr>
              <a:buSzPct val="100000"/>
              <a:buNone/>
              <a:defRPr sz="3000">
                <a:solidFill>
                  <a:srgbClr val="607D8B"/>
                </a:solidFill>
              </a:defRPr>
            </a:lvl4pPr>
            <a:lvl5pPr rtl="0">
              <a:spcBef>
                <a:spcPts val="0"/>
              </a:spcBef>
              <a:buClr>
                <a:srgbClr val="607D8B"/>
              </a:buClr>
              <a:buSzPct val="100000"/>
              <a:buNone/>
              <a:defRPr sz="3000">
                <a:solidFill>
                  <a:srgbClr val="607D8B"/>
                </a:solidFill>
              </a:defRPr>
            </a:lvl5pPr>
            <a:lvl6pPr rtl="0">
              <a:spcBef>
                <a:spcPts val="0"/>
              </a:spcBef>
              <a:buClr>
                <a:srgbClr val="607D8B"/>
              </a:buClr>
              <a:buSzPct val="100000"/>
              <a:buNone/>
              <a:defRPr sz="3000">
                <a:solidFill>
                  <a:srgbClr val="607D8B"/>
                </a:solidFill>
              </a:defRPr>
            </a:lvl6pPr>
            <a:lvl7pPr rtl="0">
              <a:spcBef>
                <a:spcPts val="0"/>
              </a:spcBef>
              <a:buClr>
                <a:srgbClr val="607D8B"/>
              </a:buClr>
              <a:buSzPct val="100000"/>
              <a:buNone/>
              <a:defRPr sz="3000">
                <a:solidFill>
                  <a:srgbClr val="607D8B"/>
                </a:solidFill>
              </a:defRPr>
            </a:lvl7pPr>
            <a:lvl8pPr rtl="0">
              <a:spcBef>
                <a:spcPts val="0"/>
              </a:spcBef>
              <a:buClr>
                <a:srgbClr val="607D8B"/>
              </a:buClr>
              <a:buSzPct val="100000"/>
              <a:buNone/>
              <a:defRPr sz="3000">
                <a:solidFill>
                  <a:srgbClr val="607D8B"/>
                </a:solidFill>
              </a:defRPr>
            </a:lvl8pPr>
            <a:lvl9pPr rtl="0">
              <a:spcBef>
                <a:spcPts val="0"/>
              </a:spcBef>
              <a:buClr>
                <a:srgbClr val="607D8B"/>
              </a:buClr>
              <a:buSzPct val="100000"/>
              <a:buNone/>
              <a:defRPr sz="3000">
                <a:solidFill>
                  <a:srgbClr val="607D8B"/>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Quote">
    <p:spTree>
      <p:nvGrpSpPr>
        <p:cNvPr id="1" name="Shape 27"/>
        <p:cNvGrpSpPr/>
        <p:nvPr/>
      </p:nvGrpSpPr>
      <p:grpSpPr>
        <a:xfrm>
          <a:off x="0" y="0"/>
          <a:ext cx="0" cy="0"/>
          <a:chOff x="0" y="0"/>
          <a:chExt cx="0" cy="0"/>
        </a:xfrm>
      </p:grpSpPr>
      <p:pic>
        <p:nvPicPr>
          <p:cNvPr id="28" name="Shape 28"/>
          <p:cNvPicPr preferRelativeResize="0"/>
          <p:nvPr/>
        </p:nvPicPr>
        <p:blipFill>
          <a:blip r:embed="rId2">
            <a:alphaModFix/>
          </a:blip>
          <a:stretch>
            <a:fillRect/>
          </a:stretch>
        </p:blipFill>
        <p:spPr>
          <a:xfrm rot="10800000" flipH="1">
            <a:off x="5945" y="0"/>
            <a:ext cx="9132108" cy="6857999"/>
          </a:xfrm>
          <a:prstGeom prst="rect">
            <a:avLst/>
          </a:prstGeom>
          <a:noFill/>
          <a:ln>
            <a:noFill/>
          </a:ln>
        </p:spPr>
      </p:pic>
      <p:sp>
        <p:nvSpPr>
          <p:cNvPr id="29" name="Shape 29"/>
          <p:cNvSpPr txBox="1">
            <a:spLocks noGrp="1"/>
          </p:cNvSpPr>
          <p:nvPr>
            <p:ph type="body" idx="1"/>
          </p:nvPr>
        </p:nvSpPr>
        <p:spPr>
          <a:xfrm>
            <a:off x="1215300" y="2501400"/>
            <a:ext cx="6713399" cy="1093199"/>
          </a:xfrm>
          <a:prstGeom prst="rect">
            <a:avLst/>
          </a:prstGeom>
        </p:spPr>
        <p:txBody>
          <a:bodyPr lIns="91425" tIns="91425" rIns="91425" bIns="91425" anchor="t" anchorCtr="0"/>
          <a:lstStyle>
            <a:lvl1pPr algn="ctr" rtl="0">
              <a:spcBef>
                <a:spcPts val="0"/>
              </a:spcBef>
              <a:buClr>
                <a:srgbClr val="263238"/>
              </a:buClr>
              <a:buSzPct val="100000"/>
              <a:defRPr sz="3600" i="1"/>
            </a:lvl1pPr>
            <a:lvl2pPr algn="ctr" rtl="0">
              <a:spcBef>
                <a:spcPts val="0"/>
              </a:spcBef>
              <a:buClr>
                <a:srgbClr val="263238"/>
              </a:buClr>
              <a:buSzPct val="100000"/>
              <a:defRPr sz="3600" i="1"/>
            </a:lvl2pPr>
            <a:lvl3pPr algn="ctr" rtl="0">
              <a:spcBef>
                <a:spcPts val="0"/>
              </a:spcBef>
              <a:buClr>
                <a:srgbClr val="263238"/>
              </a:buClr>
              <a:buSzPct val="100000"/>
              <a:defRPr sz="3600" i="1"/>
            </a:lvl3pPr>
            <a:lvl4pPr algn="ctr" rtl="0">
              <a:spcBef>
                <a:spcPts val="0"/>
              </a:spcBef>
              <a:buClr>
                <a:srgbClr val="263238"/>
              </a:buClr>
              <a:buSzPct val="100000"/>
              <a:defRPr sz="3600" i="1"/>
            </a:lvl4pPr>
            <a:lvl5pPr algn="ctr" rtl="0">
              <a:spcBef>
                <a:spcPts val="0"/>
              </a:spcBef>
              <a:buClr>
                <a:srgbClr val="263238"/>
              </a:buClr>
              <a:buSzPct val="100000"/>
              <a:defRPr sz="3600" i="1"/>
            </a:lvl5pPr>
            <a:lvl6pPr algn="ctr" rtl="0">
              <a:spcBef>
                <a:spcPts val="0"/>
              </a:spcBef>
              <a:buClr>
                <a:srgbClr val="263238"/>
              </a:buClr>
              <a:buSzPct val="100000"/>
              <a:defRPr sz="3600" i="1"/>
            </a:lvl6pPr>
            <a:lvl7pPr algn="ctr" rtl="0">
              <a:spcBef>
                <a:spcPts val="0"/>
              </a:spcBef>
              <a:buClr>
                <a:srgbClr val="263238"/>
              </a:buClr>
              <a:buSzPct val="100000"/>
              <a:defRPr sz="3600" i="1"/>
            </a:lvl7pPr>
            <a:lvl8pPr algn="ctr" rtl="0">
              <a:spcBef>
                <a:spcPts val="0"/>
              </a:spcBef>
              <a:buClr>
                <a:srgbClr val="263238"/>
              </a:buClr>
              <a:buSzPct val="100000"/>
              <a:defRPr sz="3600" i="1"/>
            </a:lvl8pPr>
            <a:lvl9pPr algn="ctr">
              <a:spcBef>
                <a:spcPts val="0"/>
              </a:spcBef>
              <a:buClr>
                <a:srgbClr val="263238"/>
              </a:buClr>
              <a:buSzPct val="100000"/>
              <a:defRPr sz="3600" i="1"/>
            </a:lvl9pPr>
          </a:lstStyle>
          <a:p>
            <a:endParaRPr/>
          </a:p>
        </p:txBody>
      </p:sp>
      <p:grpSp>
        <p:nvGrpSpPr>
          <p:cNvPr id="30" name="Shape 30"/>
          <p:cNvGrpSpPr/>
          <p:nvPr/>
        </p:nvGrpSpPr>
        <p:grpSpPr>
          <a:xfrm>
            <a:off x="3593400" y="1074284"/>
            <a:ext cx="1957200" cy="1093199"/>
            <a:chOff x="3593400" y="1760084"/>
            <a:chExt cx="1957200" cy="1093199"/>
          </a:xfrm>
        </p:grpSpPr>
        <p:sp>
          <p:nvSpPr>
            <p:cNvPr id="31" name="Shape 31"/>
            <p:cNvSpPr txBox="1"/>
            <p:nvPr/>
          </p:nvSpPr>
          <p:spPr>
            <a:xfrm>
              <a:off x="3593400" y="1872096"/>
              <a:ext cx="1957200" cy="871499"/>
            </a:xfrm>
            <a:prstGeom prst="rect">
              <a:avLst/>
            </a:prstGeom>
            <a:noFill/>
            <a:ln>
              <a:noFill/>
            </a:ln>
          </p:spPr>
          <p:txBody>
            <a:bodyPr lIns="91425" tIns="91425" rIns="91425" bIns="91425" anchor="t" anchorCtr="0">
              <a:noAutofit/>
            </a:bodyPr>
            <a:lstStyle/>
            <a:p>
              <a:pPr algn="ctr">
                <a:spcBef>
                  <a:spcPts val="0"/>
                </a:spcBef>
                <a:buNone/>
              </a:pPr>
              <a:r>
                <a:rPr lang="en" sz="6000" b="1">
                  <a:solidFill>
                    <a:srgbClr val="0091EA"/>
                  </a:solidFill>
                  <a:latin typeface="Source Sans Pro"/>
                  <a:ea typeface="Source Sans Pro"/>
                  <a:cs typeface="Source Sans Pro"/>
                  <a:sym typeface="Source Sans Pro"/>
                </a:rPr>
                <a:t>“</a:t>
              </a:r>
            </a:p>
          </p:txBody>
        </p:sp>
        <p:sp>
          <p:nvSpPr>
            <p:cNvPr id="32" name="Shape 32"/>
            <p:cNvSpPr/>
            <p:nvPr/>
          </p:nvSpPr>
          <p:spPr>
            <a:xfrm>
              <a:off x="4025400" y="1760084"/>
              <a:ext cx="1093199" cy="1093199"/>
            </a:xfrm>
            <a:prstGeom prst="ellipse">
              <a:avLst/>
            </a:prstGeom>
            <a:noFill/>
            <a:ln w="9525" cap="flat" cmpd="sng">
              <a:solidFill>
                <a:srgbClr val="CFD8DC"/>
              </a:solidFill>
              <a:prstDash val="dash"/>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3" name="Shape 33"/>
            <p:cNvSpPr/>
            <p:nvPr/>
          </p:nvSpPr>
          <p:spPr>
            <a:xfrm>
              <a:off x="4190700" y="1925384"/>
              <a:ext cx="762600" cy="762600"/>
            </a:xfrm>
            <a:prstGeom prst="ellipse">
              <a:avLst/>
            </a:prstGeom>
            <a:noFill/>
            <a:ln w="19050" cap="flat" cmpd="sng">
              <a:solidFill>
                <a:srgbClr val="CFD8DC"/>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cxnSp>
        <p:nvCxnSpPr>
          <p:cNvPr id="34" name="Shape 34"/>
          <p:cNvCxnSpPr>
            <a:endCxn id="32" idx="1"/>
          </p:cNvCxnSpPr>
          <p:nvPr/>
        </p:nvCxnSpPr>
        <p:spPr>
          <a:xfrm>
            <a:off x="3742095" y="871980"/>
            <a:ext cx="443400" cy="362400"/>
          </a:xfrm>
          <a:prstGeom prst="straightConnector1">
            <a:avLst/>
          </a:prstGeom>
          <a:noFill/>
          <a:ln w="9525" cap="flat" cmpd="sng">
            <a:solidFill>
              <a:srgbClr val="CFD8DC"/>
            </a:solidFill>
            <a:prstDash val="solid"/>
            <a:round/>
            <a:headEnd type="none" w="lg" len="lg"/>
            <a:tailEnd type="none" w="lg" len="lg"/>
          </a:ln>
        </p:spPr>
      </p:cxnSp>
      <p:cxnSp>
        <p:nvCxnSpPr>
          <p:cNvPr id="35" name="Shape 35"/>
          <p:cNvCxnSpPr/>
          <p:nvPr/>
        </p:nvCxnSpPr>
        <p:spPr>
          <a:xfrm rot="10800000">
            <a:off x="4114799" y="269684"/>
            <a:ext cx="457200" cy="8046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flipH="1">
            <a:off x="4749075" y="753124"/>
            <a:ext cx="95100" cy="348900"/>
          </a:xfrm>
          <a:prstGeom prst="straightConnector1">
            <a:avLst/>
          </a:prstGeom>
          <a:noFill/>
          <a:ln w="9525" cap="flat" cmpd="sng">
            <a:solidFill>
              <a:srgbClr val="CFD8DC"/>
            </a:solidFill>
            <a:prstDash val="solid"/>
            <a:round/>
            <a:headEnd type="none" w="lg" len="lg"/>
            <a:tailEnd type="none" w="lg" len="lg"/>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786150" y="410826"/>
            <a:ext cx="7571700" cy="936899"/>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39" name="Shape 39"/>
          <p:cNvSpPr txBox="1">
            <a:spLocks noGrp="1"/>
          </p:cNvSpPr>
          <p:nvPr>
            <p:ph type="body" idx="1"/>
          </p:nvPr>
        </p:nvSpPr>
        <p:spPr>
          <a:xfrm>
            <a:off x="786150" y="1682266"/>
            <a:ext cx="7571700" cy="47648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786150" y="410826"/>
            <a:ext cx="7571700" cy="936899"/>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42" name="Shape 42"/>
          <p:cNvSpPr txBox="1">
            <a:spLocks noGrp="1"/>
          </p:cNvSpPr>
          <p:nvPr>
            <p:ph type="body" idx="1"/>
          </p:nvPr>
        </p:nvSpPr>
        <p:spPr>
          <a:xfrm>
            <a:off x="786137" y="1600200"/>
            <a:ext cx="3675300" cy="4967700"/>
          </a:xfrm>
          <a:prstGeom prst="rect">
            <a:avLst/>
          </a:prstGeom>
        </p:spPr>
        <p:txBody>
          <a:bodyPr lIns="91425" tIns="91425" rIns="91425" bIns="91425" anchor="t" anchorCtr="0"/>
          <a:lstStyle>
            <a:lvl1pPr>
              <a:spcBef>
                <a:spcPts val="0"/>
              </a:spcBef>
              <a:buSzPct val="100000"/>
              <a:defRPr sz="2600"/>
            </a:lvl1pPr>
            <a:lvl2pPr>
              <a:spcBef>
                <a:spcPts val="0"/>
              </a:spcBef>
              <a:buSzPct val="100000"/>
              <a:defRPr sz="2600"/>
            </a:lvl2pPr>
            <a:lvl3pPr>
              <a:spcBef>
                <a:spcPts val="0"/>
              </a:spcBef>
              <a:buSzPct val="100000"/>
              <a:defRPr sz="2600"/>
            </a:lvl3pPr>
            <a:lvl4pPr>
              <a:spcBef>
                <a:spcPts val="0"/>
              </a:spcBef>
              <a:buSzPct val="100000"/>
              <a:defRPr sz="2600"/>
            </a:lvl4pPr>
            <a:lvl5pPr>
              <a:spcBef>
                <a:spcPts val="0"/>
              </a:spcBef>
              <a:buSzPct val="100000"/>
              <a:defRPr sz="2600"/>
            </a:lvl5pPr>
            <a:lvl6pPr>
              <a:spcBef>
                <a:spcPts val="0"/>
              </a:spcBef>
              <a:buSzPct val="100000"/>
              <a:defRPr sz="2600"/>
            </a:lvl6pPr>
            <a:lvl7pPr>
              <a:spcBef>
                <a:spcPts val="0"/>
              </a:spcBef>
              <a:buSzPct val="100000"/>
              <a:defRPr sz="2600"/>
            </a:lvl7pPr>
            <a:lvl8pPr>
              <a:spcBef>
                <a:spcPts val="0"/>
              </a:spcBef>
              <a:buSzPct val="100000"/>
              <a:defRPr sz="2600"/>
            </a:lvl8pPr>
            <a:lvl9pPr>
              <a:spcBef>
                <a:spcPts val="0"/>
              </a:spcBef>
              <a:buSzPct val="100000"/>
              <a:defRPr sz="2600"/>
            </a:lvl9pPr>
          </a:lstStyle>
          <a:p>
            <a:endParaRPr/>
          </a:p>
        </p:txBody>
      </p:sp>
      <p:sp>
        <p:nvSpPr>
          <p:cNvPr id="43" name="Shape 43"/>
          <p:cNvSpPr txBox="1">
            <a:spLocks noGrp="1"/>
          </p:cNvSpPr>
          <p:nvPr>
            <p:ph type="body" idx="2"/>
          </p:nvPr>
        </p:nvSpPr>
        <p:spPr>
          <a:xfrm>
            <a:off x="4682658" y="1600200"/>
            <a:ext cx="3675300" cy="4967700"/>
          </a:xfrm>
          <a:prstGeom prst="rect">
            <a:avLst/>
          </a:prstGeom>
        </p:spPr>
        <p:txBody>
          <a:bodyPr lIns="91425" tIns="91425" rIns="91425" bIns="91425" anchor="t" anchorCtr="0"/>
          <a:lstStyle>
            <a:lvl1pPr>
              <a:spcBef>
                <a:spcPts val="0"/>
              </a:spcBef>
              <a:buSzPct val="100000"/>
              <a:defRPr sz="2600"/>
            </a:lvl1pPr>
            <a:lvl2pPr>
              <a:spcBef>
                <a:spcPts val="0"/>
              </a:spcBef>
              <a:buSzPct val="100000"/>
              <a:defRPr sz="2600"/>
            </a:lvl2pPr>
            <a:lvl3pPr>
              <a:spcBef>
                <a:spcPts val="0"/>
              </a:spcBef>
              <a:buSzPct val="100000"/>
              <a:defRPr sz="2600"/>
            </a:lvl3pPr>
            <a:lvl4pPr>
              <a:spcBef>
                <a:spcPts val="0"/>
              </a:spcBef>
              <a:buSzPct val="100000"/>
              <a:defRPr sz="2600"/>
            </a:lvl4pPr>
            <a:lvl5pPr>
              <a:spcBef>
                <a:spcPts val="0"/>
              </a:spcBef>
              <a:buSzPct val="100000"/>
              <a:defRPr sz="2600"/>
            </a:lvl5pPr>
            <a:lvl6pPr>
              <a:spcBef>
                <a:spcPts val="0"/>
              </a:spcBef>
              <a:buSzPct val="100000"/>
              <a:defRPr sz="2600"/>
            </a:lvl6pPr>
            <a:lvl7pPr>
              <a:spcBef>
                <a:spcPts val="0"/>
              </a:spcBef>
              <a:buSzPct val="100000"/>
              <a:defRPr sz="2600"/>
            </a:lvl7pPr>
            <a:lvl8pPr>
              <a:spcBef>
                <a:spcPts val="0"/>
              </a:spcBef>
              <a:buSzPct val="100000"/>
              <a:defRPr sz="2600"/>
            </a:lvl8pPr>
            <a:lvl9pPr>
              <a:spcBef>
                <a:spcPts val="0"/>
              </a:spcBef>
              <a:buSzPct val="100000"/>
              <a:defRPr sz="2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786150" y="410826"/>
            <a:ext cx="7571700" cy="936899"/>
          </a:xfrm>
          <a:prstGeom prst="rect">
            <a:avLst/>
          </a:prstGeom>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6" name="Shape 46"/>
          <p:cNvSpPr txBox="1">
            <a:spLocks noGrp="1"/>
          </p:cNvSpPr>
          <p:nvPr>
            <p:ph type="body" idx="1"/>
          </p:nvPr>
        </p:nvSpPr>
        <p:spPr>
          <a:xfrm>
            <a:off x="786150" y="1600200"/>
            <a:ext cx="2419799" cy="4967700"/>
          </a:xfrm>
          <a:prstGeom prst="rect">
            <a:avLst/>
          </a:prstGeom>
        </p:spPr>
        <p:txBody>
          <a:bodyPr lIns="91425" tIns="91425" rIns="91425" bIns="91425" anchor="t" anchorCtr="0"/>
          <a:lstStyle>
            <a:lvl1pPr rtl="0">
              <a:spcBef>
                <a:spcPts val="0"/>
              </a:spcBef>
              <a:buSzPct val="100000"/>
              <a:defRPr sz="2000"/>
            </a:lvl1pPr>
            <a:lvl2pPr rtl="0">
              <a:spcBef>
                <a:spcPts val="0"/>
              </a:spcBef>
              <a:buSzPct val="100000"/>
              <a:defRPr sz="2000"/>
            </a:lvl2pPr>
            <a:lvl3pPr rtl="0">
              <a:spcBef>
                <a:spcPts val="0"/>
              </a:spcBef>
              <a:buSzPct val="100000"/>
              <a:defRPr sz="2000"/>
            </a:lvl3pPr>
            <a:lvl4pPr rtl="0">
              <a:spcBef>
                <a:spcPts val="0"/>
              </a:spcBef>
              <a:buSzPct val="100000"/>
              <a:defRPr sz="2000"/>
            </a:lvl4pPr>
            <a:lvl5pPr rtl="0">
              <a:spcBef>
                <a:spcPts val="0"/>
              </a:spcBef>
              <a:buSzPct val="100000"/>
              <a:defRPr sz="2000"/>
            </a:lvl5pPr>
            <a:lvl6pPr rtl="0">
              <a:spcBef>
                <a:spcPts val="0"/>
              </a:spcBef>
              <a:buSzPct val="100000"/>
              <a:defRPr sz="2000"/>
            </a:lvl6pPr>
            <a:lvl7pPr rtl="0">
              <a:spcBef>
                <a:spcPts val="0"/>
              </a:spcBef>
              <a:buSzPct val="100000"/>
              <a:defRPr sz="2000"/>
            </a:lvl7pPr>
            <a:lvl8pPr rtl="0">
              <a:spcBef>
                <a:spcPts val="0"/>
              </a:spcBef>
              <a:buSzPct val="100000"/>
              <a:defRPr sz="2000"/>
            </a:lvl8pPr>
            <a:lvl9pPr rtl="0">
              <a:spcBef>
                <a:spcPts val="0"/>
              </a:spcBef>
              <a:buSzPct val="100000"/>
              <a:defRPr sz="2000"/>
            </a:lvl9pPr>
          </a:lstStyle>
          <a:p>
            <a:endParaRPr/>
          </a:p>
        </p:txBody>
      </p:sp>
      <p:sp>
        <p:nvSpPr>
          <p:cNvPr id="47" name="Shape 47"/>
          <p:cNvSpPr txBox="1">
            <a:spLocks noGrp="1"/>
          </p:cNvSpPr>
          <p:nvPr>
            <p:ph type="body" idx="2"/>
          </p:nvPr>
        </p:nvSpPr>
        <p:spPr>
          <a:xfrm>
            <a:off x="3329991" y="1600200"/>
            <a:ext cx="2419799" cy="4967700"/>
          </a:xfrm>
          <a:prstGeom prst="rect">
            <a:avLst/>
          </a:prstGeom>
        </p:spPr>
        <p:txBody>
          <a:bodyPr lIns="91425" tIns="91425" rIns="91425" bIns="91425" anchor="t" anchorCtr="0"/>
          <a:lstStyle>
            <a:lvl1pPr rtl="0">
              <a:spcBef>
                <a:spcPts val="0"/>
              </a:spcBef>
              <a:buSzPct val="100000"/>
              <a:defRPr sz="2000"/>
            </a:lvl1pPr>
            <a:lvl2pPr rtl="0">
              <a:spcBef>
                <a:spcPts val="0"/>
              </a:spcBef>
              <a:buSzPct val="100000"/>
              <a:defRPr sz="2000"/>
            </a:lvl2pPr>
            <a:lvl3pPr rtl="0">
              <a:spcBef>
                <a:spcPts val="0"/>
              </a:spcBef>
              <a:buSzPct val="100000"/>
              <a:defRPr sz="2000"/>
            </a:lvl3pPr>
            <a:lvl4pPr rtl="0">
              <a:spcBef>
                <a:spcPts val="0"/>
              </a:spcBef>
              <a:buSzPct val="100000"/>
              <a:defRPr sz="2000"/>
            </a:lvl4pPr>
            <a:lvl5pPr rtl="0">
              <a:spcBef>
                <a:spcPts val="0"/>
              </a:spcBef>
              <a:buSzPct val="100000"/>
              <a:defRPr sz="2000"/>
            </a:lvl5pPr>
            <a:lvl6pPr rtl="0">
              <a:spcBef>
                <a:spcPts val="0"/>
              </a:spcBef>
              <a:buSzPct val="100000"/>
              <a:defRPr sz="2000"/>
            </a:lvl6pPr>
            <a:lvl7pPr rtl="0">
              <a:spcBef>
                <a:spcPts val="0"/>
              </a:spcBef>
              <a:buSzPct val="100000"/>
              <a:defRPr sz="2000"/>
            </a:lvl7pPr>
            <a:lvl8pPr rtl="0">
              <a:spcBef>
                <a:spcPts val="0"/>
              </a:spcBef>
              <a:buSzPct val="100000"/>
              <a:defRPr sz="2000"/>
            </a:lvl8pPr>
            <a:lvl9pPr rtl="0">
              <a:spcBef>
                <a:spcPts val="0"/>
              </a:spcBef>
              <a:buSzPct val="100000"/>
              <a:defRPr sz="2000"/>
            </a:lvl9pPr>
          </a:lstStyle>
          <a:p>
            <a:endParaRPr/>
          </a:p>
        </p:txBody>
      </p:sp>
      <p:sp>
        <p:nvSpPr>
          <p:cNvPr id="48" name="Shape 48"/>
          <p:cNvSpPr txBox="1">
            <a:spLocks noGrp="1"/>
          </p:cNvSpPr>
          <p:nvPr>
            <p:ph type="body" idx="3"/>
          </p:nvPr>
        </p:nvSpPr>
        <p:spPr>
          <a:xfrm>
            <a:off x="5873833" y="1600200"/>
            <a:ext cx="2419799" cy="4967700"/>
          </a:xfrm>
          <a:prstGeom prst="rect">
            <a:avLst/>
          </a:prstGeom>
        </p:spPr>
        <p:txBody>
          <a:bodyPr lIns="91425" tIns="91425" rIns="91425" bIns="91425" anchor="t" anchorCtr="0"/>
          <a:lstStyle>
            <a:lvl1pPr rtl="0">
              <a:spcBef>
                <a:spcPts val="0"/>
              </a:spcBef>
              <a:buSzPct val="100000"/>
              <a:defRPr sz="2000"/>
            </a:lvl1pPr>
            <a:lvl2pPr rtl="0">
              <a:spcBef>
                <a:spcPts val="0"/>
              </a:spcBef>
              <a:buSzPct val="100000"/>
              <a:defRPr sz="2000"/>
            </a:lvl2pPr>
            <a:lvl3pPr rtl="0">
              <a:spcBef>
                <a:spcPts val="0"/>
              </a:spcBef>
              <a:buSzPct val="100000"/>
              <a:defRPr sz="2000"/>
            </a:lvl3pPr>
            <a:lvl4pPr rtl="0">
              <a:spcBef>
                <a:spcPts val="0"/>
              </a:spcBef>
              <a:buSzPct val="100000"/>
              <a:defRPr sz="2000"/>
            </a:lvl4pPr>
            <a:lvl5pPr rtl="0">
              <a:spcBef>
                <a:spcPts val="0"/>
              </a:spcBef>
              <a:buSzPct val="100000"/>
              <a:defRPr sz="2000"/>
            </a:lvl5pPr>
            <a:lvl6pPr rtl="0">
              <a:spcBef>
                <a:spcPts val="0"/>
              </a:spcBef>
              <a:buSzPct val="100000"/>
              <a:defRPr sz="2000"/>
            </a:lvl6pPr>
            <a:lvl7pPr rtl="0">
              <a:spcBef>
                <a:spcPts val="0"/>
              </a:spcBef>
              <a:buSzPct val="100000"/>
              <a:defRPr sz="2000"/>
            </a:lvl7pPr>
            <a:lvl8pPr rtl="0">
              <a:spcBef>
                <a:spcPts val="0"/>
              </a:spcBef>
              <a:buSzPct val="100000"/>
              <a:defRPr sz="2000"/>
            </a:lvl8pPr>
            <a:lvl9pPr rtl="0">
              <a:spcBef>
                <a:spcPts val="0"/>
              </a:spcBef>
              <a:buSzPct val="100000"/>
              <a:defRPr sz="2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786150" y="410826"/>
            <a:ext cx="7571700" cy="936899"/>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1"/>
        <p:cNvGrpSpPr/>
        <p:nvPr/>
      </p:nvGrpSpPr>
      <p:grpSpPr>
        <a:xfrm>
          <a:off x="0" y="0"/>
          <a:ext cx="0" cy="0"/>
          <a:chOff x="0" y="0"/>
          <a:chExt cx="0" cy="0"/>
        </a:xfrm>
      </p:grpSpPr>
      <p:sp>
        <p:nvSpPr>
          <p:cNvPr id="52" name="Shape 52"/>
          <p:cNvSpPr txBox="1">
            <a:spLocks noGrp="1"/>
          </p:cNvSpPr>
          <p:nvPr>
            <p:ph type="body" idx="1"/>
          </p:nvPr>
        </p:nvSpPr>
        <p:spPr>
          <a:xfrm>
            <a:off x="457200" y="5407123"/>
            <a:ext cx="8229600" cy="491400"/>
          </a:xfrm>
          <a:prstGeom prst="rect">
            <a:avLst/>
          </a:prstGeom>
        </p:spPr>
        <p:txBody>
          <a:bodyPr lIns="91425" tIns="91425" rIns="91425" bIns="91425" anchor="t" anchorCtr="0"/>
          <a:lstStyle>
            <a:lvl1pPr algn="ctr">
              <a:spcBef>
                <a:spcPts val="360"/>
              </a:spcBef>
              <a:buSzPct val="100000"/>
              <a:buNone/>
              <a:defRPr sz="1800"/>
            </a:lvl1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786150" y="410826"/>
            <a:ext cx="7571700" cy="936899"/>
          </a:xfrm>
          <a:prstGeom prst="rect">
            <a:avLst/>
          </a:prstGeom>
          <a:noFill/>
          <a:ln>
            <a:noFill/>
          </a:ln>
        </p:spPr>
        <p:txBody>
          <a:bodyPr lIns="91425" tIns="91425" rIns="91425" bIns="91425" anchor="b" anchorCtr="0"/>
          <a:lstStyle>
            <a:lvl1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6" name="Shape 6"/>
          <p:cNvSpPr txBox="1">
            <a:spLocks noGrp="1"/>
          </p:cNvSpPr>
          <p:nvPr>
            <p:ph type="body" idx="1"/>
          </p:nvPr>
        </p:nvSpPr>
        <p:spPr>
          <a:xfrm>
            <a:off x="786150" y="1682266"/>
            <a:ext cx="7571700" cy="4764899"/>
          </a:xfrm>
          <a:prstGeom prst="rect">
            <a:avLst/>
          </a:prstGeom>
          <a:noFill/>
          <a:ln>
            <a:noFill/>
          </a:ln>
        </p:spPr>
        <p:txBody>
          <a:bodyPr lIns="91425" tIns="91425" rIns="91425" bIns="91425" anchor="t" anchorCtr="0"/>
          <a:lstStyle>
            <a:lvl1pPr>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a:spcBef>
                <a:spcPts val="360"/>
              </a:spcBef>
              <a:buClr>
                <a:srgbClr val="CFD8DC"/>
              </a:buClr>
              <a:buSzPct val="100000"/>
              <a:buFont typeface="Source Sans Pro"/>
              <a:defRPr sz="1800">
                <a:solidFill>
                  <a:srgbClr val="263238"/>
                </a:solidFill>
                <a:latin typeface="Source Sans Pro"/>
                <a:ea typeface="Source Sans Pro"/>
                <a:cs typeface="Source Sans Pro"/>
                <a:sym typeface="Source Sans Pro"/>
              </a:defRPr>
            </a:lvl4pPr>
            <a:lvl5pPr>
              <a:spcBef>
                <a:spcPts val="360"/>
              </a:spcBef>
              <a:buClr>
                <a:srgbClr val="CFD8DC"/>
              </a:buClr>
              <a:buSzPct val="100000"/>
              <a:buFont typeface="Source Sans Pro"/>
              <a:defRPr sz="1800">
                <a:solidFill>
                  <a:srgbClr val="263238"/>
                </a:solidFill>
                <a:latin typeface="Source Sans Pro"/>
                <a:ea typeface="Source Sans Pro"/>
                <a:cs typeface="Source Sans Pro"/>
                <a:sym typeface="Source Sans Pro"/>
              </a:defRPr>
            </a:lvl5pPr>
            <a:lvl6pPr>
              <a:spcBef>
                <a:spcPts val="360"/>
              </a:spcBef>
              <a:buClr>
                <a:srgbClr val="CFD8DC"/>
              </a:buClr>
              <a:buSzPct val="100000"/>
              <a:buFont typeface="Source Sans Pro"/>
              <a:defRPr sz="1800">
                <a:solidFill>
                  <a:srgbClr val="263238"/>
                </a:solidFill>
                <a:latin typeface="Source Sans Pro"/>
                <a:ea typeface="Source Sans Pro"/>
                <a:cs typeface="Source Sans Pro"/>
                <a:sym typeface="Source Sans Pro"/>
              </a:defRPr>
            </a:lvl6pPr>
            <a:lvl7pPr>
              <a:spcBef>
                <a:spcPts val="360"/>
              </a:spcBef>
              <a:buClr>
                <a:srgbClr val="CFD8DC"/>
              </a:buClr>
              <a:buSzPct val="100000"/>
              <a:buFont typeface="Source Sans Pro"/>
              <a:defRPr sz="1800">
                <a:solidFill>
                  <a:srgbClr val="263238"/>
                </a:solidFill>
                <a:latin typeface="Source Sans Pro"/>
                <a:ea typeface="Source Sans Pro"/>
                <a:cs typeface="Source Sans Pro"/>
                <a:sym typeface="Source Sans Pro"/>
              </a:defRPr>
            </a:lvl7pPr>
            <a:lvl8pPr>
              <a:spcBef>
                <a:spcPts val="360"/>
              </a:spcBef>
              <a:buClr>
                <a:srgbClr val="CFD8DC"/>
              </a:buClr>
              <a:buSzPct val="100000"/>
              <a:buFont typeface="Source Sans Pro"/>
              <a:defRPr sz="1800">
                <a:solidFill>
                  <a:srgbClr val="263238"/>
                </a:solidFill>
                <a:latin typeface="Source Sans Pro"/>
                <a:ea typeface="Source Sans Pro"/>
                <a:cs typeface="Source Sans Pro"/>
                <a:sym typeface="Source Sans Pro"/>
              </a:defRPr>
            </a:lvl8pPr>
            <a:lvl9pPr>
              <a:spcBef>
                <a:spcPts val="360"/>
              </a:spcBef>
              <a:buClr>
                <a:srgbClr val="CFD8DC"/>
              </a:buClr>
              <a:buSzPct val="100000"/>
              <a:buFont typeface="Source Sans Pro"/>
              <a:defRPr sz="1800">
                <a:solidFill>
                  <a:srgbClr val="263238"/>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8" Type="http://schemas.openxmlformats.org/officeDocument/2006/relationships/hyperlink" Target="http://tecexpertz.com/connect-2-routers-step-by-step-static-routing/" TargetMode="External"/><Relationship Id="rId3" Type="http://schemas.openxmlformats.org/officeDocument/2006/relationships/hyperlink" Target="http://computernetworkingnotes.com/network-security-access-lists-standards-and-extended/standard-access-lists.html" TargetMode="External"/><Relationship Id="rId7" Type="http://schemas.openxmlformats.org/officeDocument/2006/relationships/hyperlink" Target="http://www.orbit-computer-solutions.com/How-to-Configure-Router-on-a-Stick-InterVLAN-Routing.php" TargetMode="External"/><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hyperlink" Target="https://learningnetwork.cisco.com/docs/DOC-23481" TargetMode="External"/><Relationship Id="rId5" Type="http://schemas.openxmlformats.org/officeDocument/2006/relationships/hyperlink" Target="http://hxr99.blogspot.com/2013/03/cisco-packet-tracer-building-vlan.html" TargetMode="External"/><Relationship Id="rId4" Type="http://schemas.openxmlformats.org/officeDocument/2006/relationships/hyperlink" Target="http://computernetworkingnotes.com/network-security-access-lists-standards-and-extended/extended-access-list.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1700184" y="1360350"/>
            <a:ext cx="5807399" cy="1546500"/>
          </a:xfrm>
          <a:prstGeom prst="rect">
            <a:avLst/>
          </a:prstGeom>
        </p:spPr>
        <p:txBody>
          <a:bodyPr lIns="91425" tIns="91425" rIns="91425" bIns="91425" anchor="t" anchorCtr="0">
            <a:noAutofit/>
          </a:bodyPr>
          <a:lstStyle/>
          <a:p>
            <a:pPr>
              <a:spcBef>
                <a:spcPts val="0"/>
              </a:spcBef>
              <a:buNone/>
            </a:pPr>
            <a:r>
              <a:rPr lang="en"/>
              <a:t>ACL</a:t>
            </a: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786150" y="410826"/>
            <a:ext cx="7571700" cy="936899"/>
          </a:xfrm>
          <a:prstGeom prst="rect">
            <a:avLst/>
          </a:prstGeom>
        </p:spPr>
        <p:txBody>
          <a:bodyPr lIns="91425" tIns="91425" rIns="91425" bIns="91425" anchor="b" anchorCtr="0">
            <a:noAutofit/>
          </a:bodyPr>
          <a:lstStyle/>
          <a:p>
            <a:pPr>
              <a:spcBef>
                <a:spcPts val="0"/>
              </a:spcBef>
              <a:buNone/>
            </a:pPr>
            <a:r>
              <a:rPr lang="en" sz="3600"/>
              <a:t>Extended ACL</a:t>
            </a:r>
          </a:p>
        </p:txBody>
      </p:sp>
      <p:sp>
        <p:nvSpPr>
          <p:cNvPr id="116" name="Shape 116"/>
          <p:cNvSpPr txBox="1">
            <a:spLocks noGrp="1"/>
          </p:cNvSpPr>
          <p:nvPr>
            <p:ph type="body" idx="1"/>
          </p:nvPr>
        </p:nvSpPr>
        <p:spPr>
          <a:xfrm>
            <a:off x="786150" y="1347725"/>
            <a:ext cx="7571700" cy="1774800"/>
          </a:xfrm>
          <a:prstGeom prst="rect">
            <a:avLst/>
          </a:prstGeom>
        </p:spPr>
        <p:txBody>
          <a:bodyPr lIns="91425" tIns="91425" rIns="91425" bIns="91425" anchor="t" anchorCtr="0">
            <a:noAutofit/>
          </a:bodyPr>
          <a:lstStyle/>
          <a:p>
            <a:pPr rtl="0">
              <a:spcBef>
                <a:spcPts val="0"/>
              </a:spcBef>
              <a:buNone/>
            </a:pPr>
            <a:r>
              <a:rPr lang="en">
                <a:solidFill>
                  <a:srgbClr val="000000"/>
                </a:solidFill>
              </a:rPr>
              <a:t>Block host 10.0.0.3 to host 40.0.0.3</a:t>
            </a:r>
          </a:p>
          <a:p>
            <a:pPr>
              <a:spcBef>
                <a:spcPts val="0"/>
              </a:spcBef>
              <a:buNone/>
            </a:pPr>
            <a:r>
              <a:rPr lang="en">
                <a:solidFill>
                  <a:srgbClr val="000000"/>
                </a:solidFill>
              </a:rPr>
              <a:t>(10.0.0.3 should be able to reach all other hosts except 40.0.0.3)</a:t>
            </a:r>
          </a:p>
        </p:txBody>
      </p:sp>
      <p:pic>
        <p:nvPicPr>
          <p:cNvPr id="117" name="Shape 117"/>
          <p:cNvPicPr preferRelativeResize="0"/>
          <p:nvPr/>
        </p:nvPicPr>
        <p:blipFill>
          <a:blip r:embed="rId3">
            <a:alphaModFix/>
          </a:blip>
          <a:stretch>
            <a:fillRect/>
          </a:stretch>
        </p:blipFill>
        <p:spPr>
          <a:xfrm>
            <a:off x="3205575" y="2765078"/>
            <a:ext cx="5359660" cy="400117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786150" y="410826"/>
            <a:ext cx="7571700" cy="936899"/>
          </a:xfrm>
          <a:prstGeom prst="rect">
            <a:avLst/>
          </a:prstGeom>
        </p:spPr>
        <p:txBody>
          <a:bodyPr lIns="91425" tIns="91425" rIns="91425" bIns="91425" anchor="b" anchorCtr="0">
            <a:noAutofit/>
          </a:bodyPr>
          <a:lstStyle/>
          <a:p>
            <a:pPr lvl="0" rtl="0">
              <a:spcBef>
                <a:spcPts val="0"/>
              </a:spcBef>
              <a:buNone/>
            </a:pPr>
            <a:r>
              <a:rPr lang="en" sz="3600"/>
              <a:t>Extended ACL</a:t>
            </a:r>
          </a:p>
        </p:txBody>
      </p:sp>
      <p:sp>
        <p:nvSpPr>
          <p:cNvPr id="123" name="Shape 123"/>
          <p:cNvSpPr txBox="1">
            <a:spLocks noGrp="1"/>
          </p:cNvSpPr>
          <p:nvPr>
            <p:ph type="body" idx="1"/>
          </p:nvPr>
        </p:nvSpPr>
        <p:spPr>
          <a:xfrm>
            <a:off x="786150" y="1347725"/>
            <a:ext cx="7571700" cy="4751399"/>
          </a:xfrm>
          <a:prstGeom prst="rect">
            <a:avLst/>
          </a:prstGeom>
        </p:spPr>
        <p:txBody>
          <a:bodyPr lIns="91425" tIns="91425" rIns="91425" bIns="91425" anchor="t" anchorCtr="0">
            <a:noAutofit/>
          </a:bodyPr>
          <a:lstStyle/>
          <a:p>
            <a:pPr lvl="0" rtl="0">
              <a:spcBef>
                <a:spcPts val="0"/>
              </a:spcBef>
              <a:buNone/>
            </a:pPr>
            <a:r>
              <a:rPr lang="en">
                <a:solidFill>
                  <a:srgbClr val="000000"/>
                </a:solidFill>
              </a:rPr>
              <a:t>Block host 10.0.0.3 to host 40.0.0.3:</a:t>
            </a:r>
          </a:p>
          <a:p>
            <a:pPr lvl="0" rtl="0">
              <a:spcBef>
                <a:spcPts val="0"/>
              </a:spcBef>
              <a:buNone/>
            </a:pPr>
            <a:endParaRPr sz="900"/>
          </a:p>
          <a:p>
            <a:pPr lvl="0" rtl="0">
              <a:spcBef>
                <a:spcPts val="0"/>
              </a:spcBef>
              <a:buNone/>
            </a:pPr>
            <a:endParaRPr sz="900"/>
          </a:p>
          <a:p>
            <a:pPr lvl="0" rtl="0">
              <a:lnSpc>
                <a:spcPct val="115000"/>
              </a:lnSpc>
              <a:spcBef>
                <a:spcPts val="0"/>
              </a:spcBef>
              <a:buClr>
                <a:schemeClr val="dk1"/>
              </a:buClr>
              <a:buSzPct val="36666"/>
              <a:buFont typeface="Arial"/>
              <a:buNone/>
            </a:pPr>
            <a:r>
              <a:rPr lang="en">
                <a:solidFill>
                  <a:schemeClr val="dk2"/>
                </a:solidFill>
                <a:latin typeface="Arial"/>
                <a:ea typeface="Arial"/>
                <a:cs typeface="Arial"/>
                <a:sym typeface="Arial"/>
              </a:rPr>
              <a:t>R1(config)#access-list 101 deny ip host 10.0.0.3 40.0.0.3 0.0.0.0</a:t>
            </a:r>
            <a:br>
              <a:rPr lang="en">
                <a:solidFill>
                  <a:schemeClr val="dk2"/>
                </a:solidFill>
                <a:latin typeface="Arial"/>
                <a:ea typeface="Arial"/>
                <a:cs typeface="Arial"/>
                <a:sym typeface="Arial"/>
              </a:rPr>
            </a:br>
            <a:r>
              <a:rPr lang="en">
                <a:solidFill>
                  <a:schemeClr val="dk2"/>
                </a:solidFill>
                <a:latin typeface="Arial"/>
                <a:ea typeface="Arial"/>
                <a:cs typeface="Arial"/>
                <a:sym typeface="Arial"/>
              </a:rPr>
              <a:t>R1(config)#access-list 101 permit ip any any</a:t>
            </a:r>
            <a:br>
              <a:rPr lang="en">
                <a:solidFill>
                  <a:schemeClr val="dk2"/>
                </a:solidFill>
                <a:latin typeface="Arial"/>
                <a:ea typeface="Arial"/>
                <a:cs typeface="Arial"/>
                <a:sym typeface="Arial"/>
              </a:rPr>
            </a:br>
            <a:r>
              <a:rPr lang="en">
                <a:solidFill>
                  <a:schemeClr val="dk2"/>
                </a:solidFill>
                <a:latin typeface="Arial"/>
                <a:ea typeface="Arial"/>
                <a:cs typeface="Arial"/>
                <a:sym typeface="Arial"/>
              </a:rPr>
              <a:t>R1(config)#interface fastEthernet 0/0</a:t>
            </a:r>
            <a:br>
              <a:rPr lang="en">
                <a:solidFill>
                  <a:schemeClr val="dk2"/>
                </a:solidFill>
                <a:latin typeface="Arial"/>
                <a:ea typeface="Arial"/>
                <a:cs typeface="Arial"/>
                <a:sym typeface="Arial"/>
              </a:rPr>
            </a:br>
            <a:r>
              <a:rPr lang="en">
                <a:solidFill>
                  <a:schemeClr val="dk2"/>
                </a:solidFill>
                <a:latin typeface="Arial"/>
                <a:ea typeface="Arial"/>
                <a:cs typeface="Arial"/>
                <a:sym typeface="Arial"/>
              </a:rPr>
              <a:t>R1(config-if)#ip access-group 101 in</a:t>
            </a:r>
          </a:p>
          <a:p>
            <a:pPr lvl="0" rtl="0">
              <a:lnSpc>
                <a:spcPct val="115000"/>
              </a:lnSpc>
              <a:spcBef>
                <a:spcPts val="0"/>
              </a:spcBef>
              <a:buClr>
                <a:schemeClr val="dk1"/>
              </a:buClr>
              <a:buFont typeface="Arial"/>
              <a:buNone/>
            </a:pPr>
            <a:endParaRPr sz="600">
              <a:solidFill>
                <a:schemeClr val="dk2"/>
              </a:solidFill>
              <a:latin typeface="Arial"/>
              <a:ea typeface="Arial"/>
              <a:cs typeface="Arial"/>
              <a:sym typeface="Arial"/>
            </a:endParaRPr>
          </a:p>
          <a:p>
            <a:pPr lvl="0" rtl="0">
              <a:lnSpc>
                <a:spcPct val="115000"/>
              </a:lnSpc>
              <a:spcBef>
                <a:spcPts val="0"/>
              </a:spcBef>
              <a:buClr>
                <a:schemeClr val="dk1"/>
              </a:buClr>
              <a:buFont typeface="Arial"/>
              <a:buNone/>
            </a:pPr>
            <a:endParaRPr sz="600">
              <a:solidFill>
                <a:schemeClr val="dk2"/>
              </a:solidFill>
              <a:latin typeface="Arial"/>
              <a:ea typeface="Arial"/>
              <a:cs typeface="Arial"/>
              <a:sym typeface="Arial"/>
            </a:endParaRPr>
          </a:p>
          <a:p>
            <a:pPr lvl="0" rtl="0">
              <a:lnSpc>
                <a:spcPct val="115000"/>
              </a:lnSpc>
              <a:spcBef>
                <a:spcPts val="0"/>
              </a:spcBef>
              <a:buClr>
                <a:schemeClr val="dk1"/>
              </a:buClr>
              <a:buFont typeface="Arial"/>
              <a:buNone/>
            </a:pPr>
            <a:endParaRPr sz="600">
              <a:solidFill>
                <a:schemeClr val="dk2"/>
              </a:solidFill>
              <a:latin typeface="Arial"/>
              <a:ea typeface="Arial"/>
              <a:cs typeface="Arial"/>
              <a:sym typeface="Arial"/>
            </a:endParaRPr>
          </a:p>
          <a:p>
            <a:pPr lvl="0" rtl="0">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Shape 128"/>
          <p:cNvPicPr preferRelativeResize="0"/>
          <p:nvPr/>
        </p:nvPicPr>
        <p:blipFill rotWithShape="1">
          <a:blip r:embed="rId3">
            <a:alphaModFix/>
          </a:blip>
          <a:srcRect l="32940" t="26082" r="32940" b="25812"/>
          <a:stretch/>
        </p:blipFill>
        <p:spPr>
          <a:xfrm>
            <a:off x="0" y="0"/>
            <a:ext cx="4294099" cy="3405726"/>
          </a:xfrm>
          <a:prstGeom prst="rect">
            <a:avLst/>
          </a:prstGeom>
          <a:noFill/>
          <a:ln>
            <a:noFill/>
          </a:ln>
        </p:spPr>
      </p:pic>
      <p:pic>
        <p:nvPicPr>
          <p:cNvPr id="129" name="Shape 129"/>
          <p:cNvPicPr preferRelativeResize="0"/>
          <p:nvPr/>
        </p:nvPicPr>
        <p:blipFill rotWithShape="1">
          <a:blip r:embed="rId4">
            <a:alphaModFix/>
          </a:blip>
          <a:srcRect l="32847" t="25800" r="32936" b="25747"/>
          <a:stretch/>
        </p:blipFill>
        <p:spPr>
          <a:xfrm>
            <a:off x="4849900" y="0"/>
            <a:ext cx="4294099" cy="3420505"/>
          </a:xfrm>
          <a:prstGeom prst="rect">
            <a:avLst/>
          </a:prstGeom>
          <a:noFill/>
          <a:ln>
            <a:noFill/>
          </a:ln>
        </p:spPr>
      </p:pic>
      <p:pic>
        <p:nvPicPr>
          <p:cNvPr id="130" name="Shape 130"/>
          <p:cNvPicPr preferRelativeResize="0"/>
          <p:nvPr/>
        </p:nvPicPr>
        <p:blipFill rotWithShape="1">
          <a:blip r:embed="rId5">
            <a:alphaModFix/>
          </a:blip>
          <a:srcRect l="32822" t="25918" r="32962" b="26498"/>
          <a:stretch/>
        </p:blipFill>
        <p:spPr>
          <a:xfrm>
            <a:off x="2424950" y="3420508"/>
            <a:ext cx="4294099" cy="3359015"/>
          </a:xfrm>
          <a:prstGeom prst="rect">
            <a:avLst/>
          </a:prstGeom>
          <a:noFill/>
          <a:ln>
            <a:noFill/>
          </a:ln>
        </p:spPr>
      </p:pic>
      <p:sp>
        <p:nvSpPr>
          <p:cNvPr id="131" name="Shape 131"/>
          <p:cNvSpPr/>
          <p:nvPr/>
        </p:nvSpPr>
        <p:spPr>
          <a:xfrm>
            <a:off x="1750775" y="1424225"/>
            <a:ext cx="399300" cy="99900"/>
          </a:xfrm>
          <a:prstGeom prst="rect">
            <a:avLst/>
          </a:prstGeom>
          <a:noFill/>
          <a:ln>
            <a:noFill/>
          </a:ln>
        </p:spPr>
        <p:txBody>
          <a:bodyPr lIns="91425" tIns="91425" rIns="91425" bIns="91425" anchor="ctr" anchorCtr="0">
            <a:noAutofit/>
          </a:bodyPr>
          <a:lstStyle/>
          <a:p>
            <a:pPr>
              <a:spcBef>
                <a:spcPts val="0"/>
              </a:spcBef>
              <a:buNone/>
            </a:pPr>
            <a:endParaRPr/>
          </a:p>
        </p:txBody>
      </p:sp>
      <p:sp>
        <p:nvSpPr>
          <p:cNvPr id="132" name="Shape 132"/>
          <p:cNvSpPr/>
          <p:nvPr/>
        </p:nvSpPr>
        <p:spPr>
          <a:xfrm>
            <a:off x="1750775" y="1424225"/>
            <a:ext cx="453575" cy="99900"/>
          </a:xfrm>
          <a:prstGeom prst="flowChartProcess">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3" name="Shape 133"/>
          <p:cNvSpPr/>
          <p:nvPr/>
        </p:nvSpPr>
        <p:spPr>
          <a:xfrm>
            <a:off x="208650" y="1941275"/>
            <a:ext cx="743999" cy="1545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4" name="Shape 134"/>
          <p:cNvSpPr/>
          <p:nvPr/>
        </p:nvSpPr>
        <p:spPr>
          <a:xfrm>
            <a:off x="190500" y="2168075"/>
            <a:ext cx="907199" cy="999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5" name="Shape 135"/>
          <p:cNvSpPr/>
          <p:nvPr/>
        </p:nvSpPr>
        <p:spPr>
          <a:xfrm>
            <a:off x="5061850" y="1895925"/>
            <a:ext cx="798299" cy="999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6" name="Shape 136"/>
          <p:cNvSpPr/>
          <p:nvPr/>
        </p:nvSpPr>
        <p:spPr>
          <a:xfrm>
            <a:off x="5061850" y="2177150"/>
            <a:ext cx="907199" cy="999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7" name="Shape 137"/>
          <p:cNvSpPr/>
          <p:nvPr/>
        </p:nvSpPr>
        <p:spPr>
          <a:xfrm>
            <a:off x="2630725" y="4299850"/>
            <a:ext cx="798299" cy="117899"/>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8" name="Shape 138"/>
          <p:cNvSpPr/>
          <p:nvPr/>
        </p:nvSpPr>
        <p:spPr>
          <a:xfrm>
            <a:off x="2639775" y="4490350"/>
            <a:ext cx="907199" cy="999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9" name="Shape 139"/>
          <p:cNvSpPr/>
          <p:nvPr/>
        </p:nvSpPr>
        <p:spPr>
          <a:xfrm>
            <a:off x="2657925" y="5578925"/>
            <a:ext cx="2349600" cy="625799"/>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786150" y="410826"/>
            <a:ext cx="7571700" cy="936899"/>
          </a:xfrm>
          <a:prstGeom prst="rect">
            <a:avLst/>
          </a:prstGeom>
        </p:spPr>
        <p:txBody>
          <a:bodyPr lIns="91425" tIns="91425" rIns="91425" bIns="91425" anchor="b" anchorCtr="0">
            <a:noAutofit/>
          </a:bodyPr>
          <a:lstStyle/>
          <a:p>
            <a:pPr>
              <a:spcBef>
                <a:spcPts val="0"/>
              </a:spcBef>
              <a:buNone/>
            </a:pPr>
            <a:r>
              <a:rPr lang="en" sz="3600"/>
              <a:t>Extended ACL</a:t>
            </a:r>
          </a:p>
        </p:txBody>
      </p:sp>
      <p:sp>
        <p:nvSpPr>
          <p:cNvPr id="145" name="Shape 145"/>
          <p:cNvSpPr txBox="1">
            <a:spLocks noGrp="1"/>
          </p:cNvSpPr>
          <p:nvPr>
            <p:ph type="body" idx="1"/>
          </p:nvPr>
        </p:nvSpPr>
        <p:spPr>
          <a:xfrm>
            <a:off x="708150" y="1347725"/>
            <a:ext cx="7727700" cy="4764899"/>
          </a:xfrm>
          <a:prstGeom prst="rect">
            <a:avLst/>
          </a:prstGeom>
        </p:spPr>
        <p:txBody>
          <a:bodyPr lIns="91425" tIns="91425" rIns="91425" bIns="91425" anchor="t" anchorCtr="0">
            <a:noAutofit/>
          </a:bodyPr>
          <a:lstStyle/>
          <a:p>
            <a:pPr lvl="0" rtl="0">
              <a:spcBef>
                <a:spcPts val="0"/>
              </a:spcBef>
              <a:buNone/>
            </a:pPr>
            <a:r>
              <a:rPr lang="en">
                <a:solidFill>
                  <a:srgbClr val="000000"/>
                </a:solidFill>
              </a:rPr>
              <a:t>Block host 10.0.0.3 to network 40.0.0.0</a:t>
            </a:r>
          </a:p>
          <a:p>
            <a:pPr rtl="0">
              <a:spcBef>
                <a:spcPts val="0"/>
              </a:spcBef>
              <a:buNone/>
            </a:pPr>
            <a:r>
              <a:rPr lang="en">
                <a:solidFill>
                  <a:srgbClr val="000000"/>
                </a:solidFill>
              </a:rPr>
              <a:t>(This blocks the host 10.0.0.3 from connecting to any other host on the 40.0.0.0 network)</a:t>
            </a:r>
          </a:p>
          <a:p>
            <a:pPr>
              <a:spcBef>
                <a:spcPts val="0"/>
              </a:spcBef>
              <a:buNone/>
            </a:pPr>
            <a:endParaRPr/>
          </a:p>
        </p:txBody>
      </p:sp>
      <p:pic>
        <p:nvPicPr>
          <p:cNvPr id="146" name="Shape 146"/>
          <p:cNvPicPr preferRelativeResize="0"/>
          <p:nvPr/>
        </p:nvPicPr>
        <p:blipFill>
          <a:blip r:embed="rId3">
            <a:alphaModFix/>
          </a:blip>
          <a:stretch>
            <a:fillRect/>
          </a:stretch>
        </p:blipFill>
        <p:spPr>
          <a:xfrm>
            <a:off x="3207901" y="2955151"/>
            <a:ext cx="5227949" cy="390284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786150" y="410826"/>
            <a:ext cx="7571700" cy="936899"/>
          </a:xfrm>
          <a:prstGeom prst="rect">
            <a:avLst/>
          </a:prstGeom>
        </p:spPr>
        <p:txBody>
          <a:bodyPr lIns="91425" tIns="91425" rIns="91425" bIns="91425" anchor="b" anchorCtr="0">
            <a:noAutofit/>
          </a:bodyPr>
          <a:lstStyle/>
          <a:p>
            <a:pPr lvl="0" rtl="0">
              <a:spcBef>
                <a:spcPts val="0"/>
              </a:spcBef>
              <a:buNone/>
            </a:pPr>
            <a:r>
              <a:rPr lang="en" sz="3600"/>
              <a:t>Extended ACL</a:t>
            </a:r>
          </a:p>
        </p:txBody>
      </p:sp>
      <p:sp>
        <p:nvSpPr>
          <p:cNvPr id="152" name="Shape 152"/>
          <p:cNvSpPr txBox="1">
            <a:spLocks noGrp="1"/>
          </p:cNvSpPr>
          <p:nvPr>
            <p:ph type="body" idx="1"/>
          </p:nvPr>
        </p:nvSpPr>
        <p:spPr>
          <a:xfrm>
            <a:off x="630275" y="1682275"/>
            <a:ext cx="7727700" cy="4764899"/>
          </a:xfrm>
          <a:prstGeom prst="rect">
            <a:avLst/>
          </a:prstGeom>
        </p:spPr>
        <p:txBody>
          <a:bodyPr lIns="91425" tIns="91425" rIns="91425" bIns="91425" anchor="t" anchorCtr="0">
            <a:noAutofit/>
          </a:bodyPr>
          <a:lstStyle/>
          <a:p>
            <a:pPr lvl="0" rtl="0">
              <a:spcBef>
                <a:spcPts val="0"/>
              </a:spcBef>
              <a:buNone/>
            </a:pPr>
            <a:r>
              <a:rPr lang="en">
                <a:solidFill>
                  <a:srgbClr val="000000"/>
                </a:solidFill>
              </a:rPr>
              <a:t>Block host 10.0.0.3 to network 40.0.0.0</a:t>
            </a:r>
          </a:p>
          <a:p>
            <a:pPr lvl="0" rtl="0">
              <a:spcBef>
                <a:spcPts val="0"/>
              </a:spcBef>
              <a:buNone/>
            </a:pPr>
            <a:endParaRPr sz="600"/>
          </a:p>
          <a:p>
            <a:pPr lvl="0" rtl="0">
              <a:spcBef>
                <a:spcPts val="0"/>
              </a:spcBef>
              <a:buNone/>
            </a:pPr>
            <a:endParaRPr sz="600"/>
          </a:p>
          <a:p>
            <a:pPr lvl="0" rtl="0">
              <a:lnSpc>
                <a:spcPct val="115000"/>
              </a:lnSpc>
              <a:spcBef>
                <a:spcPts val="0"/>
              </a:spcBef>
              <a:buClr>
                <a:schemeClr val="dk1"/>
              </a:buClr>
              <a:buSzPct val="36666"/>
              <a:buFont typeface="Arial"/>
              <a:buNone/>
            </a:pPr>
            <a:r>
              <a:rPr lang="en">
                <a:solidFill>
                  <a:schemeClr val="dk2"/>
                </a:solidFill>
                <a:latin typeface="Arial"/>
                <a:ea typeface="Arial"/>
                <a:cs typeface="Arial"/>
                <a:sym typeface="Arial"/>
              </a:rPr>
              <a:t>R1(config)#access-list 102 deny ip host 10.0.0.3 40.0.0.0 0.255.255.255</a:t>
            </a:r>
            <a:br>
              <a:rPr lang="en">
                <a:solidFill>
                  <a:schemeClr val="dk2"/>
                </a:solidFill>
                <a:latin typeface="Arial"/>
                <a:ea typeface="Arial"/>
                <a:cs typeface="Arial"/>
                <a:sym typeface="Arial"/>
              </a:rPr>
            </a:br>
            <a:r>
              <a:rPr lang="en">
                <a:solidFill>
                  <a:schemeClr val="dk2"/>
                </a:solidFill>
                <a:latin typeface="Arial"/>
                <a:ea typeface="Arial"/>
                <a:cs typeface="Arial"/>
                <a:sym typeface="Arial"/>
              </a:rPr>
              <a:t>R1(config)#access-list 102 permit ip any any</a:t>
            </a:r>
            <a:br>
              <a:rPr lang="en">
                <a:solidFill>
                  <a:schemeClr val="dk2"/>
                </a:solidFill>
                <a:latin typeface="Arial"/>
                <a:ea typeface="Arial"/>
                <a:cs typeface="Arial"/>
                <a:sym typeface="Arial"/>
              </a:rPr>
            </a:br>
            <a:r>
              <a:rPr lang="en">
                <a:solidFill>
                  <a:schemeClr val="dk2"/>
                </a:solidFill>
                <a:latin typeface="Arial"/>
                <a:ea typeface="Arial"/>
                <a:cs typeface="Arial"/>
                <a:sym typeface="Arial"/>
              </a:rPr>
              <a:t>R1(config)#interface fastEthernet 0/0</a:t>
            </a:r>
            <a:br>
              <a:rPr lang="en">
                <a:solidFill>
                  <a:schemeClr val="dk2"/>
                </a:solidFill>
                <a:latin typeface="Arial"/>
                <a:ea typeface="Arial"/>
                <a:cs typeface="Arial"/>
                <a:sym typeface="Arial"/>
              </a:rPr>
            </a:br>
            <a:r>
              <a:rPr lang="en">
                <a:solidFill>
                  <a:schemeClr val="dk2"/>
                </a:solidFill>
                <a:latin typeface="Arial"/>
                <a:ea typeface="Arial"/>
                <a:cs typeface="Arial"/>
                <a:sym typeface="Arial"/>
              </a:rPr>
              <a:t>R1(config-if)#ip access-group 102 in</a:t>
            </a:r>
          </a:p>
          <a:p>
            <a:pPr lvl="0" rtl="0">
              <a:lnSpc>
                <a:spcPct val="115000"/>
              </a:lnSpc>
              <a:spcBef>
                <a:spcPts val="0"/>
              </a:spcBef>
              <a:buClr>
                <a:schemeClr val="dk1"/>
              </a:buClr>
              <a:buFont typeface="Arial"/>
              <a:buNone/>
            </a:pPr>
            <a:endParaRPr sz="700">
              <a:solidFill>
                <a:schemeClr val="dk2"/>
              </a:solidFill>
              <a:latin typeface="Arial"/>
              <a:ea typeface="Arial"/>
              <a:cs typeface="Arial"/>
              <a:sym typeface="Arial"/>
            </a:endParaRPr>
          </a:p>
          <a:p>
            <a:pPr lvl="0" rtl="0">
              <a:lnSpc>
                <a:spcPct val="115000"/>
              </a:lnSpc>
              <a:spcBef>
                <a:spcPts val="0"/>
              </a:spcBef>
              <a:buClr>
                <a:schemeClr val="dk1"/>
              </a:buClr>
              <a:buFont typeface="Arial"/>
              <a:buNone/>
            </a:pPr>
            <a:endParaRPr sz="700">
              <a:solidFill>
                <a:schemeClr val="dk2"/>
              </a:solidFill>
              <a:latin typeface="Arial"/>
              <a:ea typeface="Arial"/>
              <a:cs typeface="Arial"/>
              <a:sym typeface="Arial"/>
            </a:endParaRPr>
          </a:p>
          <a:p>
            <a:pPr lvl="0" rtl="0">
              <a:spcBef>
                <a:spcPts val="0"/>
              </a:spcBef>
              <a:buNone/>
            </a:pPr>
            <a:endParaRPr/>
          </a:p>
          <a:p>
            <a:pPr lvl="0" rtl="0">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Shape 157"/>
          <p:cNvPicPr preferRelativeResize="0"/>
          <p:nvPr/>
        </p:nvPicPr>
        <p:blipFill rotWithShape="1">
          <a:blip r:embed="rId3">
            <a:alphaModFix/>
          </a:blip>
          <a:srcRect l="32940" t="26082" r="32940" b="25812"/>
          <a:stretch/>
        </p:blipFill>
        <p:spPr>
          <a:xfrm>
            <a:off x="0" y="0"/>
            <a:ext cx="4294099" cy="3405726"/>
          </a:xfrm>
          <a:prstGeom prst="rect">
            <a:avLst/>
          </a:prstGeom>
          <a:noFill/>
          <a:ln>
            <a:noFill/>
          </a:ln>
        </p:spPr>
      </p:pic>
      <p:pic>
        <p:nvPicPr>
          <p:cNvPr id="158" name="Shape 158"/>
          <p:cNvPicPr preferRelativeResize="0"/>
          <p:nvPr/>
        </p:nvPicPr>
        <p:blipFill rotWithShape="1">
          <a:blip r:embed="rId4">
            <a:alphaModFix/>
          </a:blip>
          <a:srcRect l="32847" t="25800" r="32936" b="25747"/>
          <a:stretch/>
        </p:blipFill>
        <p:spPr>
          <a:xfrm>
            <a:off x="4849900" y="0"/>
            <a:ext cx="4294099" cy="3420505"/>
          </a:xfrm>
          <a:prstGeom prst="rect">
            <a:avLst/>
          </a:prstGeom>
          <a:noFill/>
          <a:ln>
            <a:noFill/>
          </a:ln>
        </p:spPr>
      </p:pic>
      <p:pic>
        <p:nvPicPr>
          <p:cNvPr id="159" name="Shape 159"/>
          <p:cNvPicPr preferRelativeResize="0"/>
          <p:nvPr/>
        </p:nvPicPr>
        <p:blipFill rotWithShape="1">
          <a:blip r:embed="rId5">
            <a:alphaModFix/>
          </a:blip>
          <a:srcRect l="32822" t="25918" r="32962" b="26498"/>
          <a:stretch/>
        </p:blipFill>
        <p:spPr>
          <a:xfrm>
            <a:off x="0" y="3498983"/>
            <a:ext cx="4294099" cy="3359015"/>
          </a:xfrm>
          <a:prstGeom prst="rect">
            <a:avLst/>
          </a:prstGeom>
          <a:noFill/>
          <a:ln>
            <a:noFill/>
          </a:ln>
        </p:spPr>
      </p:pic>
      <p:sp>
        <p:nvSpPr>
          <p:cNvPr id="160" name="Shape 160"/>
          <p:cNvSpPr/>
          <p:nvPr/>
        </p:nvSpPr>
        <p:spPr>
          <a:xfrm>
            <a:off x="1750775" y="1424225"/>
            <a:ext cx="399300" cy="999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161" name="Shape 161"/>
          <p:cNvSpPr/>
          <p:nvPr/>
        </p:nvSpPr>
        <p:spPr>
          <a:xfrm>
            <a:off x="1750775" y="1424225"/>
            <a:ext cx="453575" cy="99900"/>
          </a:xfrm>
          <a:prstGeom prst="flowChartProcess">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62" name="Shape 162"/>
          <p:cNvSpPr/>
          <p:nvPr/>
        </p:nvSpPr>
        <p:spPr>
          <a:xfrm>
            <a:off x="208650" y="1941275"/>
            <a:ext cx="743999" cy="1545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63" name="Shape 163"/>
          <p:cNvSpPr/>
          <p:nvPr/>
        </p:nvSpPr>
        <p:spPr>
          <a:xfrm>
            <a:off x="190500" y="2168075"/>
            <a:ext cx="907199" cy="999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64" name="Shape 164"/>
          <p:cNvSpPr/>
          <p:nvPr/>
        </p:nvSpPr>
        <p:spPr>
          <a:xfrm>
            <a:off x="5061850" y="1895925"/>
            <a:ext cx="798299" cy="999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65" name="Shape 165"/>
          <p:cNvSpPr/>
          <p:nvPr/>
        </p:nvSpPr>
        <p:spPr>
          <a:xfrm>
            <a:off x="5061850" y="2177150"/>
            <a:ext cx="907199" cy="999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66" name="Shape 166"/>
          <p:cNvSpPr/>
          <p:nvPr/>
        </p:nvSpPr>
        <p:spPr>
          <a:xfrm>
            <a:off x="181500" y="4372450"/>
            <a:ext cx="798299" cy="117899"/>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67" name="Shape 167"/>
          <p:cNvSpPr/>
          <p:nvPr/>
        </p:nvSpPr>
        <p:spPr>
          <a:xfrm>
            <a:off x="246200" y="4562075"/>
            <a:ext cx="907199" cy="999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68" name="Shape 168"/>
          <p:cNvSpPr/>
          <p:nvPr/>
        </p:nvSpPr>
        <p:spPr>
          <a:xfrm>
            <a:off x="208650" y="5632700"/>
            <a:ext cx="2349600" cy="625799"/>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pic>
        <p:nvPicPr>
          <p:cNvPr id="169" name="Shape 169"/>
          <p:cNvPicPr preferRelativeResize="0"/>
          <p:nvPr/>
        </p:nvPicPr>
        <p:blipFill rotWithShape="1">
          <a:blip r:embed="rId6">
            <a:alphaModFix/>
          </a:blip>
          <a:srcRect l="33045" t="25863" r="32984" b="26646"/>
          <a:stretch/>
        </p:blipFill>
        <p:spPr>
          <a:xfrm>
            <a:off x="4872465" y="3501395"/>
            <a:ext cx="4271534" cy="3359024"/>
          </a:xfrm>
          <a:prstGeom prst="rect">
            <a:avLst/>
          </a:prstGeom>
          <a:noFill/>
          <a:ln>
            <a:noFill/>
          </a:ln>
        </p:spPr>
      </p:pic>
      <p:sp>
        <p:nvSpPr>
          <p:cNvPr id="170" name="Shape 170"/>
          <p:cNvSpPr/>
          <p:nvPr/>
        </p:nvSpPr>
        <p:spPr>
          <a:xfrm>
            <a:off x="5061850" y="4915525"/>
            <a:ext cx="2349600" cy="625799"/>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786150" y="410826"/>
            <a:ext cx="7571700" cy="936899"/>
          </a:xfrm>
          <a:prstGeom prst="rect">
            <a:avLst/>
          </a:prstGeom>
        </p:spPr>
        <p:txBody>
          <a:bodyPr lIns="91425" tIns="91425" rIns="91425" bIns="91425" anchor="b" anchorCtr="0">
            <a:noAutofit/>
          </a:bodyPr>
          <a:lstStyle/>
          <a:p>
            <a:pPr>
              <a:spcBef>
                <a:spcPts val="0"/>
              </a:spcBef>
              <a:buNone/>
            </a:pPr>
            <a:r>
              <a:rPr lang="en" sz="3600"/>
              <a:t>Extended ACL</a:t>
            </a:r>
          </a:p>
        </p:txBody>
      </p:sp>
      <p:sp>
        <p:nvSpPr>
          <p:cNvPr id="176" name="Shape 176"/>
          <p:cNvSpPr txBox="1">
            <a:spLocks noGrp="1"/>
          </p:cNvSpPr>
          <p:nvPr>
            <p:ph type="body" idx="1"/>
          </p:nvPr>
        </p:nvSpPr>
        <p:spPr>
          <a:xfrm>
            <a:off x="786150" y="1347716"/>
            <a:ext cx="7571700" cy="4764899"/>
          </a:xfrm>
          <a:prstGeom prst="rect">
            <a:avLst/>
          </a:prstGeom>
        </p:spPr>
        <p:txBody>
          <a:bodyPr lIns="91425" tIns="91425" rIns="91425" bIns="91425" anchor="t" anchorCtr="0">
            <a:noAutofit/>
          </a:bodyPr>
          <a:lstStyle/>
          <a:p>
            <a:pPr lvl="0" rtl="0">
              <a:spcBef>
                <a:spcPts val="0"/>
              </a:spcBef>
              <a:buNone/>
            </a:pPr>
            <a:r>
              <a:rPr lang="en">
                <a:solidFill>
                  <a:srgbClr val="000000"/>
                </a:solidFill>
              </a:rPr>
              <a:t>Block Network 10.0.0.0 to network 40.0.0.0</a:t>
            </a:r>
          </a:p>
          <a:p>
            <a:pPr lvl="0" rtl="0">
              <a:lnSpc>
                <a:spcPct val="115000"/>
              </a:lnSpc>
              <a:spcBef>
                <a:spcPts val="0"/>
              </a:spcBef>
              <a:buClr>
                <a:schemeClr val="dk1"/>
              </a:buClr>
              <a:buSzPct val="36666"/>
              <a:buFont typeface="Arial"/>
              <a:buNone/>
            </a:pPr>
            <a:r>
              <a:rPr lang="en">
                <a:solidFill>
                  <a:srgbClr val="000000"/>
                </a:solidFill>
              </a:rPr>
              <a:t>(This blocks all hosts on 10.0.0.0 from connecting with all hosts on 40.0.0.0)</a:t>
            </a:r>
          </a:p>
          <a:p>
            <a:pPr>
              <a:spcBef>
                <a:spcPts val="0"/>
              </a:spcBef>
              <a:buNone/>
            </a:pPr>
            <a:endParaRPr>
              <a:solidFill>
                <a:srgbClr val="434343"/>
              </a:solidFill>
            </a:endParaRPr>
          </a:p>
        </p:txBody>
      </p:sp>
      <p:pic>
        <p:nvPicPr>
          <p:cNvPr id="177" name="Shape 177"/>
          <p:cNvPicPr preferRelativeResize="0"/>
          <p:nvPr/>
        </p:nvPicPr>
        <p:blipFill>
          <a:blip r:embed="rId3">
            <a:alphaModFix/>
          </a:blip>
          <a:stretch>
            <a:fillRect/>
          </a:stretch>
        </p:blipFill>
        <p:spPr>
          <a:xfrm>
            <a:off x="1995050" y="3010400"/>
            <a:ext cx="5153900" cy="384759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786150" y="410826"/>
            <a:ext cx="7571700" cy="936899"/>
          </a:xfrm>
          <a:prstGeom prst="rect">
            <a:avLst/>
          </a:prstGeom>
        </p:spPr>
        <p:txBody>
          <a:bodyPr lIns="91425" tIns="91425" rIns="91425" bIns="91425" anchor="b" anchorCtr="0">
            <a:noAutofit/>
          </a:bodyPr>
          <a:lstStyle/>
          <a:p>
            <a:pPr lvl="0" rtl="0">
              <a:spcBef>
                <a:spcPts val="0"/>
              </a:spcBef>
              <a:buNone/>
            </a:pPr>
            <a:r>
              <a:rPr lang="en" sz="3600"/>
              <a:t>Extended ACL</a:t>
            </a:r>
          </a:p>
        </p:txBody>
      </p:sp>
      <p:sp>
        <p:nvSpPr>
          <p:cNvPr id="183" name="Shape 183"/>
          <p:cNvSpPr txBox="1">
            <a:spLocks noGrp="1"/>
          </p:cNvSpPr>
          <p:nvPr>
            <p:ph type="body" idx="1"/>
          </p:nvPr>
        </p:nvSpPr>
        <p:spPr>
          <a:xfrm>
            <a:off x="786150" y="1682266"/>
            <a:ext cx="7571700" cy="4764899"/>
          </a:xfrm>
          <a:prstGeom prst="rect">
            <a:avLst/>
          </a:prstGeom>
        </p:spPr>
        <p:txBody>
          <a:bodyPr lIns="91425" tIns="91425" rIns="91425" bIns="91425" anchor="t" anchorCtr="0">
            <a:noAutofit/>
          </a:bodyPr>
          <a:lstStyle/>
          <a:p>
            <a:pPr lvl="0" rtl="0">
              <a:spcBef>
                <a:spcPts val="0"/>
              </a:spcBef>
              <a:buNone/>
            </a:pPr>
            <a:r>
              <a:rPr lang="en">
                <a:solidFill>
                  <a:srgbClr val="000000"/>
                </a:solidFill>
              </a:rPr>
              <a:t>Block Network 10.0.0.0 to network 40.0.0.0</a:t>
            </a:r>
          </a:p>
          <a:p>
            <a:pPr lvl="0" rtl="0">
              <a:spcBef>
                <a:spcPts val="0"/>
              </a:spcBef>
              <a:buNone/>
            </a:pPr>
            <a:endParaRPr sz="700"/>
          </a:p>
          <a:p>
            <a:pPr lvl="0" rtl="0">
              <a:lnSpc>
                <a:spcPct val="115000"/>
              </a:lnSpc>
              <a:spcBef>
                <a:spcPts val="0"/>
              </a:spcBef>
              <a:buNone/>
            </a:pPr>
            <a:r>
              <a:rPr lang="en">
                <a:solidFill>
                  <a:schemeClr val="dk2"/>
                </a:solidFill>
                <a:latin typeface="Arial"/>
                <a:ea typeface="Arial"/>
                <a:cs typeface="Arial"/>
                <a:sym typeface="Arial"/>
              </a:rPr>
              <a:t>R1(config)#access-list 103 deny ip 10.0.0.0 0.255.255.255 40.0.0.0 0.255.255.255</a:t>
            </a:r>
            <a:br>
              <a:rPr lang="en">
                <a:solidFill>
                  <a:schemeClr val="dk2"/>
                </a:solidFill>
                <a:latin typeface="Arial"/>
                <a:ea typeface="Arial"/>
                <a:cs typeface="Arial"/>
                <a:sym typeface="Arial"/>
              </a:rPr>
            </a:br>
            <a:r>
              <a:rPr lang="en">
                <a:solidFill>
                  <a:schemeClr val="dk2"/>
                </a:solidFill>
                <a:latin typeface="Arial"/>
                <a:ea typeface="Arial"/>
                <a:cs typeface="Arial"/>
                <a:sym typeface="Arial"/>
              </a:rPr>
              <a:t>R1(config)#access-list 103 permit ip any any</a:t>
            </a:r>
            <a:br>
              <a:rPr lang="en">
                <a:solidFill>
                  <a:schemeClr val="dk2"/>
                </a:solidFill>
                <a:latin typeface="Arial"/>
                <a:ea typeface="Arial"/>
                <a:cs typeface="Arial"/>
                <a:sym typeface="Arial"/>
              </a:rPr>
            </a:br>
            <a:r>
              <a:rPr lang="en">
                <a:solidFill>
                  <a:schemeClr val="dk2"/>
                </a:solidFill>
                <a:latin typeface="Arial"/>
                <a:ea typeface="Arial"/>
                <a:cs typeface="Arial"/>
                <a:sym typeface="Arial"/>
              </a:rPr>
              <a:t>R1(config)#interface fastethernet 0/0</a:t>
            </a:r>
            <a:br>
              <a:rPr lang="en">
                <a:solidFill>
                  <a:schemeClr val="dk2"/>
                </a:solidFill>
                <a:latin typeface="Arial"/>
                <a:ea typeface="Arial"/>
                <a:cs typeface="Arial"/>
                <a:sym typeface="Arial"/>
              </a:rPr>
            </a:br>
            <a:r>
              <a:rPr lang="en">
                <a:solidFill>
                  <a:schemeClr val="dk2"/>
                </a:solidFill>
                <a:latin typeface="Arial"/>
                <a:ea typeface="Arial"/>
                <a:cs typeface="Arial"/>
                <a:sym typeface="Arial"/>
              </a:rPr>
              <a:t>R1(config-if)#ip access-group 103 in</a:t>
            </a:r>
          </a:p>
          <a:p>
            <a:pPr lvl="0" rtl="0">
              <a:lnSpc>
                <a:spcPct val="115000"/>
              </a:lnSpc>
              <a:spcBef>
                <a:spcPts val="0"/>
              </a:spcBef>
              <a:buClr>
                <a:schemeClr val="dk1"/>
              </a:buClr>
              <a:buFont typeface="Arial"/>
              <a:buNone/>
            </a:pPr>
            <a:endParaRPr>
              <a:solidFill>
                <a:srgbClr val="000000"/>
              </a:solidFill>
              <a:latin typeface="Arial"/>
              <a:ea typeface="Arial"/>
              <a:cs typeface="Arial"/>
              <a:sym typeface="Arial"/>
            </a:endParaRPr>
          </a:p>
          <a:p>
            <a:pPr lvl="0" rtl="0">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Shape 188"/>
          <p:cNvPicPr preferRelativeResize="0"/>
          <p:nvPr/>
        </p:nvPicPr>
        <p:blipFill rotWithShape="1">
          <a:blip r:embed="rId3">
            <a:alphaModFix/>
          </a:blip>
          <a:srcRect l="33107" t="16748" r="32872" b="25618"/>
          <a:stretch/>
        </p:blipFill>
        <p:spPr>
          <a:xfrm>
            <a:off x="0" y="1681037"/>
            <a:ext cx="4034126" cy="3844200"/>
          </a:xfrm>
          <a:prstGeom prst="rect">
            <a:avLst/>
          </a:prstGeom>
          <a:noFill/>
          <a:ln>
            <a:noFill/>
          </a:ln>
        </p:spPr>
      </p:pic>
      <p:pic>
        <p:nvPicPr>
          <p:cNvPr id="189" name="Shape 189"/>
          <p:cNvPicPr preferRelativeResize="0"/>
          <p:nvPr/>
        </p:nvPicPr>
        <p:blipFill rotWithShape="1">
          <a:blip r:embed="rId4">
            <a:alphaModFix/>
          </a:blip>
          <a:srcRect l="33035" t="25920" r="32946" b="25800"/>
          <a:stretch/>
        </p:blipFill>
        <p:spPr>
          <a:xfrm>
            <a:off x="5056100" y="1710900"/>
            <a:ext cx="4087900" cy="3784473"/>
          </a:xfrm>
          <a:prstGeom prst="rect">
            <a:avLst/>
          </a:prstGeom>
          <a:noFill/>
          <a:ln>
            <a:noFill/>
          </a:ln>
        </p:spPr>
      </p:pic>
      <p:sp>
        <p:nvSpPr>
          <p:cNvPr id="190" name="Shape 190"/>
          <p:cNvSpPr/>
          <p:nvPr/>
        </p:nvSpPr>
        <p:spPr>
          <a:xfrm>
            <a:off x="1607350" y="2643425"/>
            <a:ext cx="453575" cy="99900"/>
          </a:xfrm>
          <a:prstGeom prst="flowChartProcess">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91" name="Shape 191"/>
          <p:cNvSpPr/>
          <p:nvPr/>
        </p:nvSpPr>
        <p:spPr>
          <a:xfrm>
            <a:off x="6699300" y="2688250"/>
            <a:ext cx="453575" cy="99900"/>
          </a:xfrm>
          <a:prstGeom prst="flowChartProcess">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92" name="Shape 192"/>
          <p:cNvSpPr/>
          <p:nvPr/>
        </p:nvSpPr>
        <p:spPr>
          <a:xfrm>
            <a:off x="120900" y="3116100"/>
            <a:ext cx="2349600" cy="625799"/>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93" name="Shape 193"/>
          <p:cNvSpPr/>
          <p:nvPr/>
        </p:nvSpPr>
        <p:spPr>
          <a:xfrm>
            <a:off x="5177025" y="3290250"/>
            <a:ext cx="2349600" cy="625799"/>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94" name="Shape 194"/>
          <p:cNvSpPr/>
          <p:nvPr/>
        </p:nvSpPr>
        <p:spPr>
          <a:xfrm>
            <a:off x="120900" y="4270075"/>
            <a:ext cx="2349600" cy="625799"/>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95" name="Shape 195"/>
          <p:cNvSpPr/>
          <p:nvPr/>
        </p:nvSpPr>
        <p:spPr>
          <a:xfrm>
            <a:off x="5177025" y="4530050"/>
            <a:ext cx="2349600" cy="625799"/>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a:spLocks noGrp="1"/>
          </p:cNvSpPr>
          <p:nvPr>
            <p:ph type="title"/>
          </p:nvPr>
        </p:nvSpPr>
        <p:spPr>
          <a:xfrm>
            <a:off x="786150" y="410826"/>
            <a:ext cx="7571700" cy="936899"/>
          </a:xfrm>
          <a:prstGeom prst="rect">
            <a:avLst/>
          </a:prstGeom>
        </p:spPr>
        <p:txBody>
          <a:bodyPr lIns="91425" tIns="91425" rIns="91425" bIns="91425" anchor="b" anchorCtr="0">
            <a:noAutofit/>
          </a:bodyPr>
          <a:lstStyle/>
          <a:p>
            <a:pPr>
              <a:spcBef>
                <a:spcPts val="0"/>
              </a:spcBef>
              <a:buNone/>
            </a:pPr>
            <a:r>
              <a:rPr lang="en" sz="3600"/>
              <a:t>Extended ACL</a:t>
            </a:r>
          </a:p>
        </p:txBody>
      </p:sp>
      <p:sp>
        <p:nvSpPr>
          <p:cNvPr id="201" name="Shape 201"/>
          <p:cNvSpPr txBox="1">
            <a:spLocks noGrp="1"/>
          </p:cNvSpPr>
          <p:nvPr>
            <p:ph type="body" idx="1"/>
          </p:nvPr>
        </p:nvSpPr>
        <p:spPr>
          <a:xfrm>
            <a:off x="165075" y="1347725"/>
            <a:ext cx="8868900" cy="5099400"/>
          </a:xfrm>
          <a:prstGeom prst="rect">
            <a:avLst/>
          </a:prstGeom>
        </p:spPr>
        <p:txBody>
          <a:bodyPr lIns="91425" tIns="91425" rIns="91425" bIns="91425" anchor="t" anchorCtr="0">
            <a:noAutofit/>
          </a:bodyPr>
          <a:lstStyle/>
          <a:p>
            <a:pPr rtl="0">
              <a:lnSpc>
                <a:spcPct val="100000"/>
              </a:lnSpc>
              <a:spcBef>
                <a:spcPts val="0"/>
              </a:spcBef>
              <a:buNone/>
            </a:pPr>
            <a:r>
              <a:rPr lang="en" sz="2800"/>
              <a:t>Block 10.0.0.0 to host 40.0.0.3</a:t>
            </a:r>
          </a:p>
          <a:p>
            <a:pPr rtl="0">
              <a:lnSpc>
                <a:spcPct val="100000"/>
              </a:lnSpc>
              <a:spcBef>
                <a:spcPts val="0"/>
              </a:spcBef>
              <a:buNone/>
            </a:pPr>
            <a:endParaRPr sz="600"/>
          </a:p>
          <a:p>
            <a:pPr rtl="0">
              <a:lnSpc>
                <a:spcPct val="100000"/>
              </a:lnSpc>
              <a:spcBef>
                <a:spcPts val="0"/>
              </a:spcBef>
              <a:buNone/>
            </a:pPr>
            <a:r>
              <a:rPr lang="en" sz="2800">
                <a:solidFill>
                  <a:schemeClr val="dk2"/>
                </a:solidFill>
                <a:latin typeface="Arial"/>
                <a:ea typeface="Arial"/>
                <a:cs typeface="Arial"/>
                <a:sym typeface="Arial"/>
              </a:rPr>
              <a:t>R1(config)#interface fastethernet 0/0</a:t>
            </a:r>
            <a:br>
              <a:rPr lang="en" sz="2800">
                <a:solidFill>
                  <a:schemeClr val="dk2"/>
                </a:solidFill>
                <a:latin typeface="Arial"/>
                <a:ea typeface="Arial"/>
                <a:cs typeface="Arial"/>
                <a:sym typeface="Arial"/>
              </a:rPr>
            </a:br>
            <a:r>
              <a:rPr lang="en" sz="2800">
                <a:solidFill>
                  <a:schemeClr val="dk2"/>
                </a:solidFill>
                <a:latin typeface="Arial"/>
                <a:ea typeface="Arial"/>
                <a:cs typeface="Arial"/>
                <a:sym typeface="Arial"/>
              </a:rPr>
              <a:t>R1(config-if)#no ip access-group 103 in</a:t>
            </a:r>
            <a:br>
              <a:rPr lang="en" sz="2800">
                <a:solidFill>
                  <a:schemeClr val="dk2"/>
                </a:solidFill>
                <a:latin typeface="Arial"/>
                <a:ea typeface="Arial"/>
                <a:cs typeface="Arial"/>
                <a:sym typeface="Arial"/>
              </a:rPr>
            </a:br>
            <a:r>
              <a:rPr lang="en" sz="2800">
                <a:solidFill>
                  <a:schemeClr val="dk2"/>
                </a:solidFill>
                <a:latin typeface="Arial"/>
                <a:ea typeface="Arial"/>
                <a:cs typeface="Arial"/>
                <a:sym typeface="Arial"/>
              </a:rPr>
              <a:t>R1(config-if)#exit</a:t>
            </a:r>
            <a:br>
              <a:rPr lang="en" sz="2800">
                <a:solidFill>
                  <a:schemeClr val="dk2"/>
                </a:solidFill>
                <a:latin typeface="Arial"/>
                <a:ea typeface="Arial"/>
                <a:cs typeface="Arial"/>
                <a:sym typeface="Arial"/>
              </a:rPr>
            </a:br>
            <a:r>
              <a:rPr lang="en" sz="2800">
                <a:solidFill>
                  <a:schemeClr val="dk2"/>
                </a:solidFill>
                <a:latin typeface="Arial"/>
                <a:ea typeface="Arial"/>
                <a:cs typeface="Arial"/>
                <a:sym typeface="Arial"/>
              </a:rPr>
              <a:t>R1(config)#no access-list 103 deny ip 10.0.0.0 0.255.255.255 40.0.0.0 0.255.255.255</a:t>
            </a:r>
            <a:br>
              <a:rPr lang="en" sz="2800">
                <a:solidFill>
                  <a:schemeClr val="dk2"/>
                </a:solidFill>
                <a:latin typeface="Arial"/>
                <a:ea typeface="Arial"/>
                <a:cs typeface="Arial"/>
                <a:sym typeface="Arial"/>
              </a:rPr>
            </a:br>
            <a:r>
              <a:rPr lang="en" sz="2800">
                <a:solidFill>
                  <a:schemeClr val="dk2"/>
                </a:solidFill>
                <a:latin typeface="Arial"/>
                <a:ea typeface="Arial"/>
                <a:cs typeface="Arial"/>
                <a:sym typeface="Arial"/>
              </a:rPr>
              <a:t>R1(config)#access-list 104 deny ip 10.0.0.0 0.255.255.255 40.0.0.3 0.0.0.0</a:t>
            </a:r>
            <a:br>
              <a:rPr lang="en" sz="2800">
                <a:solidFill>
                  <a:schemeClr val="dk2"/>
                </a:solidFill>
                <a:latin typeface="Arial"/>
                <a:ea typeface="Arial"/>
                <a:cs typeface="Arial"/>
                <a:sym typeface="Arial"/>
              </a:rPr>
            </a:br>
            <a:r>
              <a:rPr lang="en" sz="2800">
                <a:solidFill>
                  <a:schemeClr val="dk2"/>
                </a:solidFill>
                <a:latin typeface="Arial"/>
                <a:ea typeface="Arial"/>
                <a:cs typeface="Arial"/>
                <a:sym typeface="Arial"/>
              </a:rPr>
              <a:t>R1(config)#access-list 104 permit ip any any</a:t>
            </a:r>
            <a:br>
              <a:rPr lang="en" sz="2800">
                <a:solidFill>
                  <a:schemeClr val="dk2"/>
                </a:solidFill>
                <a:latin typeface="Arial"/>
                <a:ea typeface="Arial"/>
                <a:cs typeface="Arial"/>
                <a:sym typeface="Arial"/>
              </a:rPr>
            </a:br>
            <a:r>
              <a:rPr lang="en" sz="2800">
                <a:solidFill>
                  <a:schemeClr val="dk2"/>
                </a:solidFill>
                <a:latin typeface="Arial"/>
                <a:ea typeface="Arial"/>
                <a:cs typeface="Arial"/>
                <a:sym typeface="Arial"/>
              </a:rPr>
              <a:t>R1(config)#interface fastethernet 0/0</a:t>
            </a:r>
            <a:br>
              <a:rPr lang="en" sz="2800">
                <a:solidFill>
                  <a:schemeClr val="dk2"/>
                </a:solidFill>
                <a:latin typeface="Arial"/>
                <a:ea typeface="Arial"/>
                <a:cs typeface="Arial"/>
                <a:sym typeface="Arial"/>
              </a:rPr>
            </a:br>
            <a:r>
              <a:rPr lang="en" sz="2800">
                <a:solidFill>
                  <a:schemeClr val="dk2"/>
                </a:solidFill>
                <a:latin typeface="Arial"/>
                <a:ea typeface="Arial"/>
                <a:cs typeface="Arial"/>
                <a:sym typeface="Arial"/>
              </a:rPr>
              <a:t>R1(config-if)#ip access-group 104 in</a:t>
            </a:r>
          </a:p>
          <a:p>
            <a:pPr lvl="0" rtl="0">
              <a:lnSpc>
                <a:spcPct val="100000"/>
              </a:lnSpc>
              <a:spcBef>
                <a:spcPts val="0"/>
              </a:spcBef>
              <a:buNone/>
            </a:pPr>
            <a:endParaRPr sz="600">
              <a:solidFill>
                <a:schemeClr val="dk2"/>
              </a:solidFill>
              <a:latin typeface="Arial"/>
              <a:ea typeface="Arial"/>
              <a:cs typeface="Arial"/>
              <a:sym typeface="Arial"/>
            </a:endParaRPr>
          </a:p>
          <a:p>
            <a:pPr lvl="0" rtl="0">
              <a:lnSpc>
                <a:spcPct val="100000"/>
              </a:lnSpc>
              <a:spcBef>
                <a:spcPts val="0"/>
              </a:spcBef>
              <a:buNone/>
            </a:pPr>
            <a:r>
              <a:rPr lang="en" sz="2800"/>
              <a:t>Basically the opposite of the second one</a:t>
            </a:r>
          </a:p>
        </p:txBody>
      </p:sp>
    </p:spTree>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786150" y="410826"/>
            <a:ext cx="7571700" cy="936899"/>
          </a:xfrm>
          <a:prstGeom prst="rect">
            <a:avLst/>
          </a:prstGeom>
        </p:spPr>
        <p:txBody>
          <a:bodyPr lIns="91425" tIns="91425" rIns="91425" bIns="91425" anchor="b" anchorCtr="0">
            <a:noAutofit/>
          </a:bodyPr>
          <a:lstStyle/>
          <a:p>
            <a:pPr lvl="0" rtl="0">
              <a:spcBef>
                <a:spcPts val="0"/>
              </a:spcBef>
              <a:buNone/>
            </a:pPr>
            <a:r>
              <a:rPr lang="en" sz="3600"/>
              <a:t>What is ACL</a:t>
            </a:r>
          </a:p>
        </p:txBody>
      </p:sp>
      <p:sp>
        <p:nvSpPr>
          <p:cNvPr id="63" name="Shape 63"/>
          <p:cNvSpPr txBox="1">
            <a:spLocks noGrp="1"/>
          </p:cNvSpPr>
          <p:nvPr>
            <p:ph type="body" idx="1"/>
          </p:nvPr>
        </p:nvSpPr>
        <p:spPr>
          <a:xfrm>
            <a:off x="786150" y="1682266"/>
            <a:ext cx="7571700" cy="4764899"/>
          </a:xfrm>
          <a:prstGeom prst="rect">
            <a:avLst/>
          </a:prstGeom>
        </p:spPr>
        <p:txBody>
          <a:bodyPr lIns="91425" tIns="91425" rIns="91425" bIns="91425" anchor="t" anchorCtr="0">
            <a:noAutofit/>
          </a:bodyPr>
          <a:lstStyle/>
          <a:p>
            <a:pPr lvl="0" rtl="0">
              <a:spcBef>
                <a:spcPts val="0"/>
              </a:spcBef>
              <a:buNone/>
            </a:pPr>
            <a:r>
              <a:rPr lang="en">
                <a:solidFill>
                  <a:srgbClr val="000000"/>
                </a:solidFill>
              </a:rPr>
              <a:t>ACL stands for Access Control List. It is used for controlling traffic across a network. You can block or allow packets by different filters.</a:t>
            </a:r>
          </a:p>
        </p:txBody>
      </p:sp>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Shape 206"/>
          <p:cNvPicPr preferRelativeResize="0"/>
          <p:nvPr/>
        </p:nvPicPr>
        <p:blipFill>
          <a:blip r:embed="rId3">
            <a:alphaModFix/>
          </a:blip>
          <a:stretch>
            <a:fillRect/>
          </a:stretch>
        </p:blipFill>
        <p:spPr>
          <a:xfrm>
            <a:off x="4784050" y="1681050"/>
            <a:ext cx="4359950" cy="3844199"/>
          </a:xfrm>
          <a:prstGeom prst="rect">
            <a:avLst/>
          </a:prstGeom>
          <a:noFill/>
          <a:ln>
            <a:noFill/>
          </a:ln>
        </p:spPr>
      </p:pic>
      <p:pic>
        <p:nvPicPr>
          <p:cNvPr id="207" name="Shape 207"/>
          <p:cNvPicPr preferRelativeResize="0"/>
          <p:nvPr/>
        </p:nvPicPr>
        <p:blipFill rotWithShape="1">
          <a:blip r:embed="rId4">
            <a:alphaModFix/>
          </a:blip>
          <a:srcRect l="33107" t="16748" r="32872" b="25618"/>
          <a:stretch/>
        </p:blipFill>
        <p:spPr>
          <a:xfrm>
            <a:off x="0" y="1681037"/>
            <a:ext cx="4034126" cy="3844200"/>
          </a:xfrm>
          <a:prstGeom prst="rect">
            <a:avLst/>
          </a:prstGeom>
          <a:noFill/>
          <a:ln>
            <a:noFill/>
          </a:ln>
        </p:spPr>
      </p:pic>
      <p:sp>
        <p:nvSpPr>
          <p:cNvPr id="208" name="Shape 208"/>
          <p:cNvSpPr/>
          <p:nvPr/>
        </p:nvSpPr>
        <p:spPr>
          <a:xfrm>
            <a:off x="1607350" y="2643425"/>
            <a:ext cx="453575" cy="99900"/>
          </a:xfrm>
          <a:prstGeom prst="flowChartProcess">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09" name="Shape 209"/>
          <p:cNvSpPr/>
          <p:nvPr/>
        </p:nvSpPr>
        <p:spPr>
          <a:xfrm>
            <a:off x="6555500" y="2706175"/>
            <a:ext cx="453575" cy="99900"/>
          </a:xfrm>
          <a:prstGeom prst="flowChartProcess">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10" name="Shape 210"/>
          <p:cNvSpPr/>
          <p:nvPr/>
        </p:nvSpPr>
        <p:spPr>
          <a:xfrm>
            <a:off x="120900" y="3116100"/>
            <a:ext cx="2349600" cy="625799"/>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11" name="Shape 211"/>
          <p:cNvSpPr/>
          <p:nvPr/>
        </p:nvSpPr>
        <p:spPr>
          <a:xfrm>
            <a:off x="4979300" y="3290250"/>
            <a:ext cx="2349600" cy="625799"/>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12" name="Shape 212"/>
          <p:cNvSpPr/>
          <p:nvPr/>
        </p:nvSpPr>
        <p:spPr>
          <a:xfrm>
            <a:off x="4979300" y="4530050"/>
            <a:ext cx="2349600" cy="625799"/>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txBox="1">
            <a:spLocks noGrp="1"/>
          </p:cNvSpPr>
          <p:nvPr>
            <p:ph type="title"/>
          </p:nvPr>
        </p:nvSpPr>
        <p:spPr>
          <a:xfrm>
            <a:off x="786150" y="410826"/>
            <a:ext cx="7571700" cy="936899"/>
          </a:xfrm>
          <a:prstGeom prst="rect">
            <a:avLst/>
          </a:prstGeom>
        </p:spPr>
        <p:txBody>
          <a:bodyPr lIns="91425" tIns="91425" rIns="91425" bIns="91425" anchor="b" anchorCtr="0">
            <a:noAutofit/>
          </a:bodyPr>
          <a:lstStyle/>
          <a:p>
            <a:pPr lvl="0" rtl="0">
              <a:spcBef>
                <a:spcPts val="0"/>
              </a:spcBef>
              <a:buNone/>
            </a:pPr>
            <a:r>
              <a:rPr lang="en" sz="3000"/>
              <a:t>Extended ACL with Server</a:t>
            </a:r>
          </a:p>
        </p:txBody>
      </p:sp>
      <p:sp>
        <p:nvSpPr>
          <p:cNvPr id="218" name="Shape 218"/>
          <p:cNvSpPr txBox="1">
            <a:spLocks noGrp="1"/>
          </p:cNvSpPr>
          <p:nvPr>
            <p:ph type="body" idx="1"/>
          </p:nvPr>
        </p:nvSpPr>
        <p:spPr>
          <a:xfrm>
            <a:off x="786150" y="1682266"/>
            <a:ext cx="7571700" cy="4764899"/>
          </a:xfrm>
          <a:prstGeom prst="rect">
            <a:avLst/>
          </a:prstGeom>
        </p:spPr>
        <p:txBody>
          <a:bodyPr lIns="91425" tIns="91425" rIns="91425" bIns="91425" anchor="t" anchorCtr="0">
            <a:noAutofit/>
          </a:bodyPr>
          <a:lstStyle/>
          <a:p>
            <a:pPr lvl="0" rtl="0">
              <a:spcBef>
                <a:spcPts val="0"/>
              </a:spcBef>
              <a:buNone/>
            </a:pPr>
            <a:r>
              <a:rPr lang="en">
                <a:solidFill>
                  <a:srgbClr val="000000"/>
                </a:solidFill>
              </a:rPr>
              <a:t>Allow only 10.0.0.2 to telnet to the server</a:t>
            </a:r>
          </a:p>
          <a:p>
            <a:pPr lvl="0" rtl="0">
              <a:lnSpc>
                <a:spcPct val="115000"/>
              </a:lnSpc>
              <a:spcBef>
                <a:spcPts val="0"/>
              </a:spcBef>
              <a:buClr>
                <a:schemeClr val="dk1"/>
              </a:buClr>
              <a:buFont typeface="Arial"/>
              <a:buNone/>
            </a:pPr>
            <a:endParaRPr sz="1800"/>
          </a:p>
        </p:txBody>
      </p:sp>
      <p:pic>
        <p:nvPicPr>
          <p:cNvPr id="219" name="Shape 219"/>
          <p:cNvPicPr preferRelativeResize="0"/>
          <p:nvPr/>
        </p:nvPicPr>
        <p:blipFill rotWithShape="1">
          <a:blip r:embed="rId3">
            <a:alphaModFix/>
          </a:blip>
          <a:srcRect l="9129" t="16255" r="69343" b="52289"/>
          <a:stretch/>
        </p:blipFill>
        <p:spPr>
          <a:xfrm>
            <a:off x="1805912" y="2311000"/>
            <a:ext cx="5532172" cy="4546999"/>
          </a:xfrm>
          <a:prstGeom prst="rect">
            <a:avLst/>
          </a:prstGeom>
          <a:noFill/>
          <a:ln>
            <a:noFill/>
          </a:ln>
        </p:spPr>
      </p:pic>
      <p:sp>
        <p:nvSpPr>
          <p:cNvPr id="220" name="Shape 220"/>
          <p:cNvSpPr/>
          <p:nvPr/>
        </p:nvSpPr>
        <p:spPr>
          <a:xfrm>
            <a:off x="2205975" y="5117250"/>
            <a:ext cx="1275599" cy="1194899"/>
          </a:xfrm>
          <a:prstGeom prst="ellipse">
            <a:avLst/>
          </a:prstGeom>
          <a:noFill/>
          <a:ln w="114300" cap="flat" cmpd="sng">
            <a:solidFill>
              <a:srgbClr val="FFFF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21" name="Shape 221"/>
          <p:cNvSpPr/>
          <p:nvPr/>
        </p:nvSpPr>
        <p:spPr>
          <a:xfrm>
            <a:off x="5267300" y="4396925"/>
            <a:ext cx="1605599" cy="1515600"/>
          </a:xfrm>
          <a:prstGeom prst="ellipse">
            <a:avLst/>
          </a:prstGeom>
          <a:noFill/>
          <a:ln w="114300" cap="flat" cmpd="sng">
            <a:solidFill>
              <a:srgbClr val="FFFF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786150" y="410826"/>
            <a:ext cx="7571700" cy="936899"/>
          </a:xfrm>
          <a:prstGeom prst="rect">
            <a:avLst/>
          </a:prstGeom>
        </p:spPr>
        <p:txBody>
          <a:bodyPr lIns="91425" tIns="91425" rIns="91425" bIns="91425" anchor="b" anchorCtr="0">
            <a:noAutofit/>
          </a:bodyPr>
          <a:lstStyle/>
          <a:p>
            <a:pPr>
              <a:spcBef>
                <a:spcPts val="0"/>
              </a:spcBef>
              <a:buNone/>
            </a:pPr>
            <a:r>
              <a:rPr lang="en" sz="3600"/>
              <a:t>Extended ACL with Server</a:t>
            </a:r>
          </a:p>
        </p:txBody>
      </p:sp>
      <p:sp>
        <p:nvSpPr>
          <p:cNvPr id="227" name="Shape 227"/>
          <p:cNvSpPr txBox="1">
            <a:spLocks noGrp="1"/>
          </p:cNvSpPr>
          <p:nvPr>
            <p:ph type="body" idx="1"/>
          </p:nvPr>
        </p:nvSpPr>
        <p:spPr>
          <a:xfrm>
            <a:off x="786150" y="1682275"/>
            <a:ext cx="8127599" cy="4764899"/>
          </a:xfrm>
          <a:prstGeom prst="rect">
            <a:avLst/>
          </a:prstGeom>
        </p:spPr>
        <p:txBody>
          <a:bodyPr lIns="91425" tIns="91425" rIns="91425" bIns="91425" anchor="t" anchorCtr="0">
            <a:noAutofit/>
          </a:bodyPr>
          <a:lstStyle/>
          <a:p>
            <a:pPr rtl="0">
              <a:spcBef>
                <a:spcPts val="0"/>
              </a:spcBef>
              <a:buNone/>
            </a:pPr>
            <a:r>
              <a:rPr lang="en">
                <a:solidFill>
                  <a:srgbClr val="000000"/>
                </a:solidFill>
              </a:rPr>
              <a:t>Allow only 10.0.0.2 to telnet to the server</a:t>
            </a:r>
          </a:p>
          <a:p>
            <a:pPr lvl="0" rtl="0">
              <a:lnSpc>
                <a:spcPct val="115000"/>
              </a:lnSpc>
              <a:spcBef>
                <a:spcPts val="0"/>
              </a:spcBef>
              <a:buNone/>
            </a:pPr>
            <a:endParaRPr sz="1800">
              <a:solidFill>
                <a:schemeClr val="dk2"/>
              </a:solidFill>
              <a:latin typeface="Arial"/>
              <a:ea typeface="Arial"/>
              <a:cs typeface="Arial"/>
              <a:sym typeface="Arial"/>
            </a:endParaRPr>
          </a:p>
          <a:p>
            <a:pPr lvl="0" rtl="0">
              <a:lnSpc>
                <a:spcPct val="115000"/>
              </a:lnSpc>
              <a:spcBef>
                <a:spcPts val="0"/>
              </a:spcBef>
              <a:buClr>
                <a:schemeClr val="dk1"/>
              </a:buClr>
              <a:buSzPct val="36666"/>
              <a:buFont typeface="Arial"/>
              <a:buNone/>
            </a:pPr>
            <a:r>
              <a:rPr lang="en">
                <a:solidFill>
                  <a:schemeClr val="dk2"/>
                </a:solidFill>
                <a:latin typeface="Arial"/>
                <a:ea typeface="Arial"/>
                <a:cs typeface="Arial"/>
                <a:sym typeface="Arial"/>
              </a:rPr>
              <a:t>R1(config)#access-list 104 permit tcp host 10.0.0.2 30.0.0.2 0.0.0.0 eq 23</a:t>
            </a:r>
            <a:br>
              <a:rPr lang="en">
                <a:solidFill>
                  <a:schemeClr val="dk2"/>
                </a:solidFill>
                <a:latin typeface="Arial"/>
                <a:ea typeface="Arial"/>
                <a:cs typeface="Arial"/>
                <a:sym typeface="Arial"/>
              </a:rPr>
            </a:br>
            <a:r>
              <a:rPr lang="en">
                <a:solidFill>
                  <a:schemeClr val="dk2"/>
                </a:solidFill>
                <a:latin typeface="Arial"/>
                <a:ea typeface="Arial"/>
                <a:cs typeface="Arial"/>
                <a:sym typeface="Arial"/>
              </a:rPr>
              <a:t>R1(config)#access-list 104 deny tcp 10.0.0.0 0.255.255.255 30.0.0.2 0.0.0.0 eq 23</a:t>
            </a:r>
            <a:br>
              <a:rPr lang="en">
                <a:solidFill>
                  <a:schemeClr val="dk2"/>
                </a:solidFill>
                <a:latin typeface="Arial"/>
                <a:ea typeface="Arial"/>
                <a:cs typeface="Arial"/>
                <a:sym typeface="Arial"/>
              </a:rPr>
            </a:br>
            <a:r>
              <a:rPr lang="en">
                <a:solidFill>
                  <a:schemeClr val="dk2"/>
                </a:solidFill>
                <a:latin typeface="Arial"/>
                <a:ea typeface="Arial"/>
                <a:cs typeface="Arial"/>
                <a:sym typeface="Arial"/>
              </a:rPr>
              <a:t>R1(config)#access-list 104 permit ip any any</a:t>
            </a:r>
            <a:br>
              <a:rPr lang="en">
                <a:solidFill>
                  <a:schemeClr val="dk2"/>
                </a:solidFill>
                <a:latin typeface="Arial"/>
                <a:ea typeface="Arial"/>
                <a:cs typeface="Arial"/>
                <a:sym typeface="Arial"/>
              </a:rPr>
            </a:br>
            <a:r>
              <a:rPr lang="en">
                <a:solidFill>
                  <a:schemeClr val="dk2"/>
                </a:solidFill>
                <a:latin typeface="Arial"/>
                <a:ea typeface="Arial"/>
                <a:cs typeface="Arial"/>
                <a:sym typeface="Arial"/>
              </a:rPr>
              <a:t>R1(config)#interface fast 0/1</a:t>
            </a:r>
            <a:br>
              <a:rPr lang="en">
                <a:solidFill>
                  <a:schemeClr val="dk2"/>
                </a:solidFill>
                <a:latin typeface="Arial"/>
                <a:ea typeface="Arial"/>
                <a:cs typeface="Arial"/>
                <a:sym typeface="Arial"/>
              </a:rPr>
            </a:br>
            <a:r>
              <a:rPr lang="en">
                <a:solidFill>
                  <a:schemeClr val="dk2"/>
                </a:solidFill>
                <a:latin typeface="Arial"/>
                <a:ea typeface="Arial"/>
                <a:cs typeface="Arial"/>
                <a:sym typeface="Arial"/>
              </a:rPr>
              <a:t>R1(config-if)#ip access-group 104 in</a:t>
            </a:r>
          </a:p>
          <a:p>
            <a:pPr>
              <a:spcBef>
                <a:spcPts val="0"/>
              </a:spcBef>
              <a:buNone/>
            </a:pPr>
            <a:endParaRPr sz="1800"/>
          </a:p>
        </p:txBody>
      </p:sp>
    </p:spTree>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2" name="Shape 232"/>
          <p:cNvPicPr preferRelativeResize="0"/>
          <p:nvPr/>
        </p:nvPicPr>
        <p:blipFill rotWithShape="1">
          <a:blip r:embed="rId3">
            <a:alphaModFix/>
          </a:blip>
          <a:srcRect l="18873" t="25932" r="46623" b="26361"/>
          <a:stretch/>
        </p:blipFill>
        <p:spPr>
          <a:xfrm>
            <a:off x="1884524" y="1338761"/>
            <a:ext cx="5374948" cy="4180474"/>
          </a:xfrm>
          <a:prstGeom prst="rect">
            <a:avLst/>
          </a:prstGeom>
          <a:noFill/>
          <a:ln>
            <a:noFill/>
          </a:ln>
        </p:spPr>
      </p:pic>
      <p:sp>
        <p:nvSpPr>
          <p:cNvPr id="233" name="Shape 233"/>
          <p:cNvSpPr/>
          <p:nvPr/>
        </p:nvSpPr>
        <p:spPr>
          <a:xfrm>
            <a:off x="4088100" y="2895100"/>
            <a:ext cx="453575" cy="99900"/>
          </a:xfrm>
          <a:prstGeom prst="flowChartProcess">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34" name="Shape 234"/>
          <p:cNvSpPr/>
          <p:nvPr/>
        </p:nvSpPr>
        <p:spPr>
          <a:xfrm>
            <a:off x="2122975" y="3936625"/>
            <a:ext cx="2685600" cy="341699"/>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35" name="Shape 235"/>
          <p:cNvSpPr/>
          <p:nvPr/>
        </p:nvSpPr>
        <p:spPr>
          <a:xfrm>
            <a:off x="2122975" y="3561250"/>
            <a:ext cx="986999" cy="1545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Shape 240"/>
          <p:cNvSpPr txBox="1">
            <a:spLocks noGrp="1"/>
          </p:cNvSpPr>
          <p:nvPr>
            <p:ph type="title"/>
          </p:nvPr>
        </p:nvSpPr>
        <p:spPr>
          <a:xfrm>
            <a:off x="786150" y="410826"/>
            <a:ext cx="7571700" cy="936899"/>
          </a:xfrm>
          <a:prstGeom prst="rect">
            <a:avLst/>
          </a:prstGeom>
        </p:spPr>
        <p:txBody>
          <a:bodyPr lIns="91425" tIns="91425" rIns="91425" bIns="91425" anchor="b" anchorCtr="0">
            <a:noAutofit/>
          </a:bodyPr>
          <a:lstStyle/>
          <a:p>
            <a:pPr lvl="0">
              <a:spcBef>
                <a:spcPts val="0"/>
              </a:spcBef>
              <a:buNone/>
            </a:pPr>
            <a:r>
              <a:rPr lang="en" sz="3600"/>
              <a:t>Extended ACL with Server</a:t>
            </a:r>
          </a:p>
        </p:txBody>
      </p:sp>
      <p:sp>
        <p:nvSpPr>
          <p:cNvPr id="241" name="Shape 241"/>
          <p:cNvSpPr txBox="1">
            <a:spLocks noGrp="1"/>
          </p:cNvSpPr>
          <p:nvPr>
            <p:ph type="body" idx="1"/>
          </p:nvPr>
        </p:nvSpPr>
        <p:spPr>
          <a:xfrm>
            <a:off x="315125" y="1200525"/>
            <a:ext cx="8718599" cy="4912200"/>
          </a:xfrm>
          <a:prstGeom prst="rect">
            <a:avLst/>
          </a:prstGeom>
        </p:spPr>
        <p:txBody>
          <a:bodyPr lIns="91425" tIns="91425" rIns="91425" bIns="91425" anchor="t" anchorCtr="0">
            <a:noAutofit/>
          </a:bodyPr>
          <a:lstStyle/>
          <a:p>
            <a:pPr rtl="0">
              <a:spcBef>
                <a:spcPts val="0"/>
              </a:spcBef>
              <a:buNone/>
            </a:pPr>
            <a:r>
              <a:rPr lang="en">
                <a:solidFill>
                  <a:srgbClr val="000000"/>
                </a:solidFill>
              </a:rPr>
              <a:t>Allow only 10.0.0.3 ftp access</a:t>
            </a:r>
          </a:p>
          <a:p>
            <a:pPr rtl="0">
              <a:spcBef>
                <a:spcPts val="0"/>
              </a:spcBef>
              <a:buNone/>
            </a:pPr>
            <a:endParaRPr sz="600">
              <a:solidFill>
                <a:srgbClr val="000000"/>
              </a:solidFill>
            </a:endParaRPr>
          </a:p>
          <a:p>
            <a:pPr lvl="0" rtl="0">
              <a:lnSpc>
                <a:spcPct val="115000"/>
              </a:lnSpc>
              <a:spcBef>
                <a:spcPts val="0"/>
              </a:spcBef>
              <a:buClr>
                <a:schemeClr val="dk1"/>
              </a:buClr>
              <a:buFont typeface="Arial"/>
              <a:buNone/>
            </a:pPr>
            <a:endParaRPr>
              <a:solidFill>
                <a:schemeClr val="dk2"/>
              </a:solidFill>
              <a:latin typeface="Arial"/>
              <a:ea typeface="Arial"/>
              <a:cs typeface="Arial"/>
              <a:sym typeface="Arial"/>
            </a:endParaRPr>
          </a:p>
          <a:p>
            <a:pPr>
              <a:spcBef>
                <a:spcPts val="0"/>
              </a:spcBef>
              <a:buNone/>
            </a:pPr>
            <a:endParaRPr/>
          </a:p>
        </p:txBody>
      </p:sp>
      <p:pic>
        <p:nvPicPr>
          <p:cNvPr id="242" name="Shape 242"/>
          <p:cNvPicPr preferRelativeResize="0"/>
          <p:nvPr/>
        </p:nvPicPr>
        <p:blipFill rotWithShape="1">
          <a:blip r:embed="rId3">
            <a:alphaModFix/>
          </a:blip>
          <a:srcRect l="9129" t="16255" r="69343" b="52289"/>
          <a:stretch/>
        </p:blipFill>
        <p:spPr>
          <a:xfrm>
            <a:off x="1611150" y="1990853"/>
            <a:ext cx="5921702" cy="4867149"/>
          </a:xfrm>
          <a:prstGeom prst="rect">
            <a:avLst/>
          </a:prstGeom>
          <a:noFill/>
          <a:ln>
            <a:noFill/>
          </a:ln>
        </p:spPr>
      </p:pic>
      <p:sp>
        <p:nvSpPr>
          <p:cNvPr id="243" name="Shape 243"/>
          <p:cNvSpPr/>
          <p:nvPr/>
        </p:nvSpPr>
        <p:spPr>
          <a:xfrm>
            <a:off x="2971325" y="5087225"/>
            <a:ext cx="1410600" cy="1380600"/>
          </a:xfrm>
          <a:prstGeom prst="ellipse">
            <a:avLst/>
          </a:prstGeom>
          <a:noFill/>
          <a:ln w="114300" cap="flat" cmpd="sng">
            <a:solidFill>
              <a:srgbClr val="FFFF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44" name="Shape 244"/>
          <p:cNvSpPr/>
          <p:nvPr/>
        </p:nvSpPr>
        <p:spPr>
          <a:xfrm>
            <a:off x="5387350" y="4201825"/>
            <a:ext cx="1635599" cy="1605599"/>
          </a:xfrm>
          <a:prstGeom prst="ellipse">
            <a:avLst/>
          </a:prstGeom>
          <a:noFill/>
          <a:ln w="114300" cap="flat" cmpd="sng">
            <a:solidFill>
              <a:srgbClr val="FFFF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txBox="1">
            <a:spLocks noGrp="1"/>
          </p:cNvSpPr>
          <p:nvPr>
            <p:ph type="title"/>
          </p:nvPr>
        </p:nvSpPr>
        <p:spPr>
          <a:xfrm>
            <a:off x="786150" y="410826"/>
            <a:ext cx="7571700" cy="936899"/>
          </a:xfrm>
          <a:prstGeom prst="rect">
            <a:avLst/>
          </a:prstGeom>
        </p:spPr>
        <p:txBody>
          <a:bodyPr lIns="91425" tIns="91425" rIns="91425" bIns="91425" anchor="b" anchorCtr="0">
            <a:noAutofit/>
          </a:bodyPr>
          <a:lstStyle/>
          <a:p>
            <a:pPr lvl="0" rtl="0">
              <a:spcBef>
                <a:spcPts val="0"/>
              </a:spcBef>
              <a:buNone/>
            </a:pPr>
            <a:r>
              <a:rPr lang="en" sz="3600"/>
              <a:t>Extended ACL with Server</a:t>
            </a:r>
          </a:p>
        </p:txBody>
      </p:sp>
      <p:sp>
        <p:nvSpPr>
          <p:cNvPr id="250" name="Shape 250"/>
          <p:cNvSpPr txBox="1">
            <a:spLocks noGrp="1"/>
          </p:cNvSpPr>
          <p:nvPr>
            <p:ph type="body" idx="1"/>
          </p:nvPr>
        </p:nvSpPr>
        <p:spPr>
          <a:xfrm>
            <a:off x="315125" y="1200525"/>
            <a:ext cx="8718599" cy="4912200"/>
          </a:xfrm>
          <a:prstGeom prst="rect">
            <a:avLst/>
          </a:prstGeom>
        </p:spPr>
        <p:txBody>
          <a:bodyPr lIns="91425" tIns="91425" rIns="91425" bIns="91425" anchor="t" anchorCtr="0">
            <a:noAutofit/>
          </a:bodyPr>
          <a:lstStyle/>
          <a:p>
            <a:pPr lvl="0" rtl="0">
              <a:spcBef>
                <a:spcPts val="0"/>
              </a:spcBef>
              <a:buNone/>
            </a:pPr>
            <a:r>
              <a:rPr lang="en">
                <a:solidFill>
                  <a:srgbClr val="000000"/>
                </a:solidFill>
              </a:rPr>
              <a:t>Allow only 10.0.0.3 ftp access</a:t>
            </a:r>
          </a:p>
          <a:p>
            <a:pPr lvl="0" rtl="0">
              <a:spcBef>
                <a:spcPts val="0"/>
              </a:spcBef>
              <a:buNone/>
            </a:pPr>
            <a:endParaRPr sz="600">
              <a:solidFill>
                <a:srgbClr val="000000"/>
              </a:solidFill>
            </a:endParaRPr>
          </a:p>
          <a:p>
            <a:pPr lvl="0" rtl="0">
              <a:lnSpc>
                <a:spcPct val="115000"/>
              </a:lnSpc>
              <a:spcBef>
                <a:spcPts val="0"/>
              </a:spcBef>
              <a:buClr>
                <a:schemeClr val="dk1"/>
              </a:buClr>
              <a:buSzPct val="36666"/>
              <a:buFont typeface="Arial"/>
              <a:buNone/>
            </a:pPr>
            <a:r>
              <a:rPr lang="en">
                <a:solidFill>
                  <a:schemeClr val="dk2"/>
                </a:solidFill>
                <a:latin typeface="Arial"/>
                <a:ea typeface="Arial"/>
                <a:cs typeface="Arial"/>
                <a:sym typeface="Arial"/>
              </a:rPr>
              <a:t>R1(config)#access-list 103 permit tcp host 10.0.0.3 30.0.0.2 0.0.0.0 eq 20</a:t>
            </a:r>
            <a:br>
              <a:rPr lang="en">
                <a:solidFill>
                  <a:schemeClr val="dk2"/>
                </a:solidFill>
                <a:latin typeface="Arial"/>
                <a:ea typeface="Arial"/>
                <a:cs typeface="Arial"/>
                <a:sym typeface="Arial"/>
              </a:rPr>
            </a:br>
            <a:r>
              <a:rPr lang="en">
                <a:solidFill>
                  <a:schemeClr val="dk2"/>
                </a:solidFill>
                <a:latin typeface="Arial"/>
                <a:ea typeface="Arial"/>
                <a:cs typeface="Arial"/>
                <a:sym typeface="Arial"/>
              </a:rPr>
              <a:t>R1(config)#access-list 103 permit tcp host 10.0.0.3 30.0.0.2 0.0.0.0 eq 21</a:t>
            </a:r>
            <a:br>
              <a:rPr lang="en">
                <a:solidFill>
                  <a:schemeClr val="dk2"/>
                </a:solidFill>
                <a:latin typeface="Arial"/>
                <a:ea typeface="Arial"/>
                <a:cs typeface="Arial"/>
                <a:sym typeface="Arial"/>
              </a:rPr>
            </a:br>
            <a:r>
              <a:rPr lang="en">
                <a:solidFill>
                  <a:schemeClr val="dk2"/>
                </a:solidFill>
                <a:latin typeface="Arial"/>
                <a:ea typeface="Arial"/>
                <a:cs typeface="Arial"/>
                <a:sym typeface="Arial"/>
              </a:rPr>
              <a:t>R1(config)#access-list 103 deny tcp any any eq 20</a:t>
            </a:r>
            <a:br>
              <a:rPr lang="en">
                <a:solidFill>
                  <a:schemeClr val="dk2"/>
                </a:solidFill>
                <a:latin typeface="Arial"/>
                <a:ea typeface="Arial"/>
                <a:cs typeface="Arial"/>
                <a:sym typeface="Arial"/>
              </a:rPr>
            </a:br>
            <a:r>
              <a:rPr lang="en">
                <a:solidFill>
                  <a:schemeClr val="dk2"/>
                </a:solidFill>
                <a:latin typeface="Arial"/>
                <a:ea typeface="Arial"/>
                <a:cs typeface="Arial"/>
                <a:sym typeface="Arial"/>
              </a:rPr>
              <a:t>R1(config)#access-list 103 deny tcp any any eq 21</a:t>
            </a:r>
            <a:br>
              <a:rPr lang="en">
                <a:solidFill>
                  <a:schemeClr val="dk2"/>
                </a:solidFill>
                <a:latin typeface="Arial"/>
                <a:ea typeface="Arial"/>
                <a:cs typeface="Arial"/>
                <a:sym typeface="Arial"/>
              </a:rPr>
            </a:br>
            <a:r>
              <a:rPr lang="en">
                <a:solidFill>
                  <a:schemeClr val="dk2"/>
                </a:solidFill>
                <a:latin typeface="Arial"/>
                <a:ea typeface="Arial"/>
                <a:cs typeface="Arial"/>
                <a:sym typeface="Arial"/>
              </a:rPr>
              <a:t>R1(config)#access-list 103 permit ip any any</a:t>
            </a:r>
            <a:br>
              <a:rPr lang="en">
                <a:solidFill>
                  <a:schemeClr val="dk2"/>
                </a:solidFill>
                <a:latin typeface="Arial"/>
                <a:ea typeface="Arial"/>
                <a:cs typeface="Arial"/>
                <a:sym typeface="Arial"/>
              </a:rPr>
            </a:br>
            <a:r>
              <a:rPr lang="en">
                <a:solidFill>
                  <a:schemeClr val="dk2"/>
                </a:solidFill>
                <a:latin typeface="Arial"/>
                <a:ea typeface="Arial"/>
                <a:cs typeface="Arial"/>
                <a:sym typeface="Arial"/>
              </a:rPr>
              <a:t>R1(config)#interface fastethernet 0/1</a:t>
            </a:r>
            <a:br>
              <a:rPr lang="en">
                <a:solidFill>
                  <a:schemeClr val="dk2"/>
                </a:solidFill>
                <a:latin typeface="Arial"/>
                <a:ea typeface="Arial"/>
                <a:cs typeface="Arial"/>
                <a:sym typeface="Arial"/>
              </a:rPr>
            </a:br>
            <a:r>
              <a:rPr lang="en">
                <a:solidFill>
                  <a:schemeClr val="dk2"/>
                </a:solidFill>
                <a:latin typeface="Arial"/>
                <a:ea typeface="Arial"/>
                <a:cs typeface="Arial"/>
                <a:sym typeface="Arial"/>
              </a:rPr>
              <a:t>R1(config-if)#ip access-group 103 in</a:t>
            </a:r>
          </a:p>
          <a:p>
            <a:pPr lvl="0" rtl="0">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Shape 255"/>
          <p:cNvPicPr preferRelativeResize="0"/>
          <p:nvPr/>
        </p:nvPicPr>
        <p:blipFill rotWithShape="1">
          <a:blip r:embed="rId3">
            <a:alphaModFix/>
          </a:blip>
          <a:srcRect l="34364" t="36545" r="31328" b="15222"/>
          <a:stretch/>
        </p:blipFill>
        <p:spPr>
          <a:xfrm>
            <a:off x="843250" y="480200"/>
            <a:ext cx="7245302" cy="5729799"/>
          </a:xfrm>
          <a:prstGeom prst="rect">
            <a:avLst/>
          </a:prstGeom>
          <a:noFill/>
          <a:ln>
            <a:noFill/>
          </a:ln>
        </p:spPr>
      </p:pic>
      <p:sp>
        <p:nvSpPr>
          <p:cNvPr id="256" name="Shape 256"/>
          <p:cNvSpPr/>
          <p:nvPr/>
        </p:nvSpPr>
        <p:spPr>
          <a:xfrm>
            <a:off x="1215525" y="3991750"/>
            <a:ext cx="3673799" cy="5100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57" name="Shape 257"/>
          <p:cNvSpPr/>
          <p:nvPr/>
        </p:nvSpPr>
        <p:spPr>
          <a:xfrm>
            <a:off x="1693650" y="3576250"/>
            <a:ext cx="986999" cy="1545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58" name="Shape 258"/>
          <p:cNvSpPr/>
          <p:nvPr/>
        </p:nvSpPr>
        <p:spPr>
          <a:xfrm>
            <a:off x="3826675" y="2928075"/>
            <a:ext cx="750325" cy="154500"/>
          </a:xfrm>
          <a:prstGeom prst="flowChartProcess">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786150" y="410826"/>
            <a:ext cx="7571700" cy="936899"/>
          </a:xfrm>
          <a:prstGeom prst="rect">
            <a:avLst/>
          </a:prstGeom>
        </p:spPr>
        <p:txBody>
          <a:bodyPr lIns="91425" tIns="91425" rIns="91425" bIns="91425" anchor="b" anchorCtr="0">
            <a:noAutofit/>
          </a:bodyPr>
          <a:lstStyle/>
          <a:p>
            <a:pPr lvl="0" rtl="0">
              <a:spcBef>
                <a:spcPts val="0"/>
              </a:spcBef>
              <a:buNone/>
            </a:pPr>
            <a:r>
              <a:rPr lang="en" sz="3600"/>
              <a:t>VLANS</a:t>
            </a:r>
          </a:p>
        </p:txBody>
      </p:sp>
      <p:sp>
        <p:nvSpPr>
          <p:cNvPr id="264" name="Shape 264"/>
          <p:cNvSpPr txBox="1">
            <a:spLocks noGrp="1"/>
          </p:cNvSpPr>
          <p:nvPr>
            <p:ph type="body" idx="1"/>
          </p:nvPr>
        </p:nvSpPr>
        <p:spPr>
          <a:xfrm>
            <a:off x="315125" y="1200525"/>
            <a:ext cx="8718599" cy="4912200"/>
          </a:xfrm>
          <a:prstGeom prst="rect">
            <a:avLst/>
          </a:prstGeom>
        </p:spPr>
        <p:txBody>
          <a:bodyPr lIns="91425" tIns="91425" rIns="91425" bIns="91425" anchor="t" anchorCtr="0">
            <a:noAutofit/>
          </a:bodyPr>
          <a:lstStyle/>
          <a:p>
            <a:pPr lvl="0" rtl="0">
              <a:spcBef>
                <a:spcPts val="0"/>
              </a:spcBef>
              <a:buNone/>
            </a:pPr>
            <a:r>
              <a:rPr lang="en">
                <a:solidFill>
                  <a:srgbClr val="000000"/>
                </a:solidFill>
              </a:rPr>
              <a:t>Virtual local area networks are used to connect end devices as if they were on the same physical local network. </a:t>
            </a:r>
          </a:p>
        </p:txBody>
      </p:sp>
    </p:spTree>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786150" y="410826"/>
            <a:ext cx="7571700" cy="936899"/>
          </a:xfrm>
          <a:prstGeom prst="rect">
            <a:avLst/>
          </a:prstGeom>
        </p:spPr>
        <p:txBody>
          <a:bodyPr lIns="91425" tIns="91425" rIns="91425" bIns="91425" anchor="b" anchorCtr="0">
            <a:noAutofit/>
          </a:bodyPr>
          <a:lstStyle/>
          <a:p>
            <a:pPr lvl="0" rtl="0">
              <a:spcBef>
                <a:spcPts val="0"/>
              </a:spcBef>
              <a:buNone/>
            </a:pPr>
            <a:r>
              <a:rPr lang="en" sz="3600"/>
              <a:t>VLANS</a:t>
            </a:r>
          </a:p>
        </p:txBody>
      </p:sp>
      <p:sp>
        <p:nvSpPr>
          <p:cNvPr id="270" name="Shape 270"/>
          <p:cNvSpPr txBox="1">
            <a:spLocks noGrp="1"/>
          </p:cNvSpPr>
          <p:nvPr>
            <p:ph type="body" idx="1"/>
          </p:nvPr>
        </p:nvSpPr>
        <p:spPr>
          <a:xfrm>
            <a:off x="315125" y="1200525"/>
            <a:ext cx="8718599" cy="4912200"/>
          </a:xfrm>
          <a:prstGeom prst="rect">
            <a:avLst/>
          </a:prstGeom>
        </p:spPr>
        <p:txBody>
          <a:bodyPr lIns="91425" tIns="91425" rIns="91425" bIns="91425" anchor="t" anchorCtr="0">
            <a:noAutofit/>
          </a:bodyPr>
          <a:lstStyle/>
          <a:p>
            <a:pPr lvl="0" rtl="0">
              <a:spcBef>
                <a:spcPts val="0"/>
              </a:spcBef>
              <a:buNone/>
            </a:pPr>
            <a:r>
              <a:rPr lang="en">
                <a:solidFill>
                  <a:srgbClr val="000000"/>
                </a:solidFill>
              </a:rPr>
              <a:t>To build a simple demonstration of VLANs place two computers connected to a switch.</a:t>
            </a:r>
          </a:p>
        </p:txBody>
      </p:sp>
      <p:pic>
        <p:nvPicPr>
          <p:cNvPr id="271" name="Shape 271"/>
          <p:cNvPicPr preferRelativeResize="0"/>
          <p:nvPr/>
        </p:nvPicPr>
        <p:blipFill>
          <a:blip r:embed="rId3">
            <a:alphaModFix/>
          </a:blip>
          <a:stretch>
            <a:fillRect/>
          </a:stretch>
        </p:blipFill>
        <p:spPr>
          <a:xfrm>
            <a:off x="1950675" y="2329985"/>
            <a:ext cx="5447499" cy="452802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txBox="1">
            <a:spLocks noGrp="1"/>
          </p:cNvSpPr>
          <p:nvPr>
            <p:ph type="title"/>
          </p:nvPr>
        </p:nvSpPr>
        <p:spPr>
          <a:xfrm>
            <a:off x="786150" y="410826"/>
            <a:ext cx="7571700" cy="936899"/>
          </a:xfrm>
          <a:prstGeom prst="rect">
            <a:avLst/>
          </a:prstGeom>
        </p:spPr>
        <p:txBody>
          <a:bodyPr lIns="91425" tIns="91425" rIns="91425" bIns="91425" anchor="b" anchorCtr="0">
            <a:noAutofit/>
          </a:bodyPr>
          <a:lstStyle/>
          <a:p>
            <a:pPr lvl="0" rtl="0">
              <a:spcBef>
                <a:spcPts val="0"/>
              </a:spcBef>
              <a:buNone/>
            </a:pPr>
            <a:r>
              <a:rPr lang="en" sz="3600"/>
              <a:t>VLANS</a:t>
            </a:r>
          </a:p>
        </p:txBody>
      </p:sp>
      <p:sp>
        <p:nvSpPr>
          <p:cNvPr id="277" name="Shape 277"/>
          <p:cNvSpPr txBox="1">
            <a:spLocks noGrp="1"/>
          </p:cNvSpPr>
          <p:nvPr>
            <p:ph type="body" idx="1"/>
          </p:nvPr>
        </p:nvSpPr>
        <p:spPr>
          <a:xfrm>
            <a:off x="315125" y="1200525"/>
            <a:ext cx="3736499" cy="4912200"/>
          </a:xfrm>
          <a:prstGeom prst="rect">
            <a:avLst/>
          </a:prstGeom>
        </p:spPr>
        <p:txBody>
          <a:bodyPr lIns="91425" tIns="91425" rIns="91425" bIns="91425" anchor="t" anchorCtr="0">
            <a:noAutofit/>
          </a:bodyPr>
          <a:lstStyle/>
          <a:p>
            <a:pPr lvl="0" rtl="0">
              <a:spcBef>
                <a:spcPts val="0"/>
              </a:spcBef>
              <a:buNone/>
            </a:pPr>
            <a:r>
              <a:rPr lang="en">
                <a:solidFill>
                  <a:srgbClr val="000000"/>
                </a:solidFill>
              </a:rPr>
              <a:t>Configure them to successfully ping each other.</a:t>
            </a:r>
          </a:p>
        </p:txBody>
      </p:sp>
      <p:pic>
        <p:nvPicPr>
          <p:cNvPr id="278" name="Shape 278"/>
          <p:cNvPicPr preferRelativeResize="0"/>
          <p:nvPr/>
        </p:nvPicPr>
        <p:blipFill>
          <a:blip r:embed="rId3">
            <a:alphaModFix/>
          </a:blip>
          <a:stretch>
            <a:fillRect/>
          </a:stretch>
        </p:blipFill>
        <p:spPr>
          <a:xfrm>
            <a:off x="0" y="3500750"/>
            <a:ext cx="4228825" cy="3357250"/>
          </a:xfrm>
          <a:prstGeom prst="rect">
            <a:avLst/>
          </a:prstGeom>
          <a:noFill/>
          <a:ln>
            <a:noFill/>
          </a:ln>
        </p:spPr>
      </p:pic>
      <p:pic>
        <p:nvPicPr>
          <p:cNvPr id="279" name="Shape 279"/>
          <p:cNvPicPr preferRelativeResize="0"/>
          <p:nvPr/>
        </p:nvPicPr>
        <p:blipFill>
          <a:blip r:embed="rId4">
            <a:alphaModFix/>
          </a:blip>
          <a:stretch>
            <a:fillRect/>
          </a:stretch>
        </p:blipFill>
        <p:spPr>
          <a:xfrm>
            <a:off x="4915175" y="3502093"/>
            <a:ext cx="4228824" cy="3355902"/>
          </a:xfrm>
          <a:prstGeom prst="rect">
            <a:avLst/>
          </a:prstGeom>
          <a:noFill/>
          <a:ln>
            <a:noFill/>
          </a:ln>
        </p:spPr>
      </p:pic>
      <p:pic>
        <p:nvPicPr>
          <p:cNvPr id="280" name="Shape 280"/>
          <p:cNvPicPr preferRelativeResize="0"/>
          <p:nvPr/>
        </p:nvPicPr>
        <p:blipFill>
          <a:blip r:embed="rId5">
            <a:alphaModFix/>
          </a:blip>
          <a:stretch>
            <a:fillRect/>
          </a:stretch>
        </p:blipFill>
        <p:spPr>
          <a:xfrm>
            <a:off x="4915175" y="-4"/>
            <a:ext cx="4228824" cy="3355902"/>
          </a:xfrm>
          <a:prstGeom prst="rect">
            <a:avLst/>
          </a:prstGeom>
          <a:noFill/>
          <a:ln>
            <a:noFill/>
          </a:ln>
        </p:spPr>
      </p:pic>
      <p:sp>
        <p:nvSpPr>
          <p:cNvPr id="281" name="Shape 281"/>
          <p:cNvSpPr/>
          <p:nvPr/>
        </p:nvSpPr>
        <p:spPr>
          <a:xfrm>
            <a:off x="5117250" y="2130925"/>
            <a:ext cx="2250899" cy="405300"/>
          </a:xfrm>
          <a:prstGeom prst="rect">
            <a:avLst/>
          </a:prstGeom>
          <a:noFill/>
          <a:ln w="38100" cap="flat" cmpd="sng">
            <a:solidFill>
              <a:srgbClr val="FFFF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786150" y="410826"/>
            <a:ext cx="7571700" cy="936899"/>
          </a:xfrm>
          <a:prstGeom prst="rect">
            <a:avLst/>
          </a:prstGeom>
        </p:spPr>
        <p:txBody>
          <a:bodyPr lIns="91425" tIns="91425" rIns="91425" bIns="91425" anchor="b" anchorCtr="0">
            <a:noAutofit/>
          </a:bodyPr>
          <a:lstStyle/>
          <a:p>
            <a:pPr lvl="0" rtl="0">
              <a:spcBef>
                <a:spcPts val="0"/>
              </a:spcBef>
              <a:buNone/>
            </a:pPr>
            <a:r>
              <a:rPr lang="en" sz="3600"/>
              <a:t>Standard ACL</a:t>
            </a:r>
          </a:p>
        </p:txBody>
      </p:sp>
      <p:sp>
        <p:nvSpPr>
          <p:cNvPr id="69" name="Shape 69"/>
          <p:cNvSpPr txBox="1">
            <a:spLocks noGrp="1"/>
          </p:cNvSpPr>
          <p:nvPr>
            <p:ph type="body" idx="1"/>
          </p:nvPr>
        </p:nvSpPr>
        <p:spPr>
          <a:xfrm>
            <a:off x="786150" y="1682266"/>
            <a:ext cx="7571700" cy="4764899"/>
          </a:xfrm>
          <a:prstGeom prst="rect">
            <a:avLst/>
          </a:prstGeom>
        </p:spPr>
        <p:txBody>
          <a:bodyPr lIns="91425" tIns="91425" rIns="91425" bIns="91425" anchor="t" anchorCtr="0">
            <a:noAutofit/>
          </a:bodyPr>
          <a:lstStyle/>
          <a:p>
            <a:pPr lvl="0" rtl="0">
              <a:spcBef>
                <a:spcPts val="0"/>
              </a:spcBef>
              <a:buNone/>
            </a:pPr>
            <a:r>
              <a:rPr lang="en">
                <a:solidFill>
                  <a:srgbClr val="000000"/>
                </a:solidFill>
              </a:rPr>
              <a:t>Standard ACL blocks traffic by using the source IP. It used less commonly than extended ACL or name ACL.</a:t>
            </a:r>
          </a:p>
        </p:txBody>
      </p:sp>
    </p:spTree>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a:spLocks noGrp="1"/>
          </p:cNvSpPr>
          <p:nvPr>
            <p:ph type="title"/>
          </p:nvPr>
        </p:nvSpPr>
        <p:spPr>
          <a:xfrm>
            <a:off x="786150" y="410826"/>
            <a:ext cx="7571700" cy="936899"/>
          </a:xfrm>
          <a:prstGeom prst="rect">
            <a:avLst/>
          </a:prstGeom>
        </p:spPr>
        <p:txBody>
          <a:bodyPr lIns="91425" tIns="91425" rIns="91425" bIns="91425" anchor="b" anchorCtr="0">
            <a:noAutofit/>
          </a:bodyPr>
          <a:lstStyle/>
          <a:p>
            <a:pPr lvl="0" rtl="0">
              <a:spcBef>
                <a:spcPts val="0"/>
              </a:spcBef>
              <a:buNone/>
            </a:pPr>
            <a:r>
              <a:rPr lang="en" sz="3600"/>
              <a:t>VLANS</a:t>
            </a:r>
          </a:p>
        </p:txBody>
      </p:sp>
      <p:sp>
        <p:nvSpPr>
          <p:cNvPr id="287" name="Shape 287"/>
          <p:cNvSpPr txBox="1">
            <a:spLocks noGrp="1"/>
          </p:cNvSpPr>
          <p:nvPr>
            <p:ph type="body" idx="1"/>
          </p:nvPr>
        </p:nvSpPr>
        <p:spPr>
          <a:xfrm>
            <a:off x="105050" y="1200525"/>
            <a:ext cx="9039000" cy="1409671"/>
          </a:xfrm>
          <a:prstGeom prst="rect">
            <a:avLst/>
          </a:prstGeom>
        </p:spPr>
        <p:txBody>
          <a:bodyPr lIns="91425" tIns="91425" rIns="91425" bIns="91425" anchor="t" anchorCtr="0">
            <a:noAutofit/>
          </a:bodyPr>
          <a:lstStyle/>
          <a:p>
            <a:pPr rtl="0">
              <a:spcBef>
                <a:spcPts val="0"/>
              </a:spcBef>
              <a:buNone/>
            </a:pPr>
            <a:r>
              <a:rPr lang="en" sz="2000" dirty="0">
                <a:solidFill>
                  <a:srgbClr val="000000"/>
                </a:solidFill>
              </a:rPr>
              <a:t>Next you need to assign each computer to its own VLAN</a:t>
            </a:r>
          </a:p>
          <a:p>
            <a:pPr lvl="0" rtl="0">
              <a:spcBef>
                <a:spcPts val="0"/>
              </a:spcBef>
              <a:buNone/>
            </a:pPr>
            <a:r>
              <a:rPr lang="en" sz="2000" dirty="0">
                <a:solidFill>
                  <a:srgbClr val="000000"/>
                </a:solidFill>
              </a:rPr>
              <a:t>Open the router CLI and type in the commands shown. </a:t>
            </a:r>
          </a:p>
        </p:txBody>
      </p:sp>
      <p:pic>
        <p:nvPicPr>
          <p:cNvPr id="288" name="Shape 288"/>
          <p:cNvPicPr preferRelativeResize="0"/>
          <p:nvPr/>
        </p:nvPicPr>
        <p:blipFill>
          <a:blip r:embed="rId3">
            <a:alphaModFix/>
          </a:blip>
          <a:stretch>
            <a:fillRect/>
          </a:stretch>
        </p:blipFill>
        <p:spPr>
          <a:xfrm>
            <a:off x="2774501" y="2427175"/>
            <a:ext cx="5583349" cy="4430825"/>
          </a:xfrm>
          <a:prstGeom prst="rect">
            <a:avLst/>
          </a:prstGeom>
          <a:noFill/>
          <a:ln>
            <a:noFill/>
          </a:ln>
        </p:spPr>
      </p:pic>
      <p:sp>
        <p:nvSpPr>
          <p:cNvPr id="289" name="Shape 289"/>
          <p:cNvSpPr/>
          <p:nvPr/>
        </p:nvSpPr>
        <p:spPr>
          <a:xfrm>
            <a:off x="2956300" y="3976750"/>
            <a:ext cx="2085899" cy="1365599"/>
          </a:xfrm>
          <a:prstGeom prst="rect">
            <a:avLst/>
          </a:prstGeom>
          <a:noFill/>
          <a:ln w="38100" cap="flat" cmpd="sng">
            <a:solidFill>
              <a:srgbClr val="FFFF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Shape 294"/>
          <p:cNvSpPr txBox="1">
            <a:spLocks noGrp="1"/>
          </p:cNvSpPr>
          <p:nvPr>
            <p:ph type="title"/>
          </p:nvPr>
        </p:nvSpPr>
        <p:spPr>
          <a:xfrm>
            <a:off x="786150" y="410826"/>
            <a:ext cx="7571700" cy="936899"/>
          </a:xfrm>
          <a:prstGeom prst="rect">
            <a:avLst/>
          </a:prstGeom>
        </p:spPr>
        <p:txBody>
          <a:bodyPr lIns="91425" tIns="91425" rIns="91425" bIns="91425" anchor="b" anchorCtr="0">
            <a:noAutofit/>
          </a:bodyPr>
          <a:lstStyle/>
          <a:p>
            <a:pPr lvl="0" rtl="0">
              <a:spcBef>
                <a:spcPts val="0"/>
              </a:spcBef>
              <a:buNone/>
            </a:pPr>
            <a:r>
              <a:rPr lang="en" sz="3600"/>
              <a:t>VLANS</a:t>
            </a:r>
          </a:p>
        </p:txBody>
      </p:sp>
      <p:sp>
        <p:nvSpPr>
          <p:cNvPr id="295" name="Shape 295"/>
          <p:cNvSpPr txBox="1">
            <a:spLocks noGrp="1"/>
          </p:cNvSpPr>
          <p:nvPr>
            <p:ph type="body" idx="1"/>
          </p:nvPr>
        </p:nvSpPr>
        <p:spPr>
          <a:xfrm>
            <a:off x="105050" y="1200525"/>
            <a:ext cx="9039000" cy="2408399"/>
          </a:xfrm>
          <a:prstGeom prst="rect">
            <a:avLst/>
          </a:prstGeom>
        </p:spPr>
        <p:txBody>
          <a:bodyPr lIns="91425" tIns="91425" rIns="91425" bIns="91425" anchor="t" anchorCtr="0">
            <a:noAutofit/>
          </a:bodyPr>
          <a:lstStyle/>
          <a:p>
            <a:pPr lvl="0" rtl="0">
              <a:spcBef>
                <a:spcPts val="0"/>
              </a:spcBef>
              <a:buNone/>
            </a:pPr>
            <a:r>
              <a:rPr lang="en">
                <a:solidFill>
                  <a:srgbClr val="000000"/>
                </a:solidFill>
              </a:rPr>
              <a:t>Now each computer is on its own VLAN. They cannot see each other.</a:t>
            </a:r>
          </a:p>
        </p:txBody>
      </p:sp>
      <p:pic>
        <p:nvPicPr>
          <p:cNvPr id="296" name="Shape 296"/>
          <p:cNvPicPr preferRelativeResize="0"/>
          <p:nvPr/>
        </p:nvPicPr>
        <p:blipFill>
          <a:blip r:embed="rId3">
            <a:alphaModFix/>
          </a:blip>
          <a:stretch>
            <a:fillRect/>
          </a:stretch>
        </p:blipFill>
        <p:spPr>
          <a:xfrm>
            <a:off x="0" y="3232500"/>
            <a:ext cx="4564925" cy="3625499"/>
          </a:xfrm>
          <a:prstGeom prst="rect">
            <a:avLst/>
          </a:prstGeom>
          <a:noFill/>
          <a:ln>
            <a:noFill/>
          </a:ln>
        </p:spPr>
      </p:pic>
      <p:pic>
        <p:nvPicPr>
          <p:cNvPr id="297" name="Shape 297"/>
          <p:cNvPicPr preferRelativeResize="0"/>
          <p:nvPr/>
        </p:nvPicPr>
        <p:blipFill>
          <a:blip r:embed="rId4">
            <a:alphaModFix/>
          </a:blip>
          <a:stretch>
            <a:fillRect/>
          </a:stretch>
        </p:blipFill>
        <p:spPr>
          <a:xfrm>
            <a:off x="4579075" y="3233944"/>
            <a:ext cx="4564924" cy="3624055"/>
          </a:xfrm>
          <a:prstGeom prst="rect">
            <a:avLst/>
          </a:prstGeom>
          <a:noFill/>
          <a:ln>
            <a:noFill/>
          </a:ln>
        </p:spPr>
      </p:pic>
      <p:sp>
        <p:nvSpPr>
          <p:cNvPr id="298" name="Shape 298"/>
          <p:cNvSpPr txBox="1"/>
          <p:nvPr/>
        </p:nvSpPr>
        <p:spPr>
          <a:xfrm>
            <a:off x="4802100" y="5732500"/>
            <a:ext cx="915299" cy="450299"/>
          </a:xfrm>
          <a:prstGeom prst="rect">
            <a:avLst/>
          </a:prstGeom>
          <a:noFill/>
          <a:ln w="38100" cap="flat" cmpd="sng">
            <a:solidFill>
              <a:srgbClr val="FFFF00"/>
            </a:solidFill>
            <a:prstDash val="solid"/>
            <a:round/>
            <a:headEnd type="none" w="med" len="med"/>
            <a:tailEnd type="none" w="med" len="med"/>
          </a:ln>
        </p:spPr>
        <p:txBody>
          <a:bodyPr lIns="91425" tIns="91425" rIns="91425" bIns="91425" anchor="t" anchorCtr="0">
            <a:noAutofit/>
          </a:bodyPr>
          <a:lstStyle/>
          <a:p>
            <a:pPr>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txBox="1">
            <a:spLocks noGrp="1"/>
          </p:cNvSpPr>
          <p:nvPr>
            <p:ph type="title"/>
          </p:nvPr>
        </p:nvSpPr>
        <p:spPr>
          <a:xfrm>
            <a:off x="786150" y="410826"/>
            <a:ext cx="7571700" cy="936899"/>
          </a:xfrm>
          <a:prstGeom prst="rect">
            <a:avLst/>
          </a:prstGeom>
        </p:spPr>
        <p:txBody>
          <a:bodyPr lIns="91425" tIns="91425" rIns="91425" bIns="91425" anchor="b" anchorCtr="0">
            <a:noAutofit/>
          </a:bodyPr>
          <a:lstStyle/>
          <a:p>
            <a:pPr lvl="0" rtl="0">
              <a:spcBef>
                <a:spcPts val="0"/>
              </a:spcBef>
              <a:buNone/>
            </a:pPr>
            <a:r>
              <a:rPr lang="en" sz="3600"/>
              <a:t>VLANS</a:t>
            </a:r>
          </a:p>
        </p:txBody>
      </p:sp>
      <p:sp>
        <p:nvSpPr>
          <p:cNvPr id="304" name="Shape 304"/>
          <p:cNvSpPr txBox="1">
            <a:spLocks noGrp="1"/>
          </p:cNvSpPr>
          <p:nvPr>
            <p:ph type="body" idx="1"/>
          </p:nvPr>
        </p:nvSpPr>
        <p:spPr>
          <a:xfrm>
            <a:off x="105050" y="1200525"/>
            <a:ext cx="9039000" cy="2408399"/>
          </a:xfrm>
          <a:prstGeom prst="rect">
            <a:avLst/>
          </a:prstGeom>
        </p:spPr>
        <p:txBody>
          <a:bodyPr lIns="91425" tIns="91425" rIns="91425" bIns="91425" anchor="t" anchorCtr="0">
            <a:noAutofit/>
          </a:bodyPr>
          <a:lstStyle/>
          <a:p>
            <a:pPr lvl="0" rtl="0">
              <a:spcBef>
                <a:spcPts val="0"/>
              </a:spcBef>
              <a:buNone/>
            </a:pPr>
            <a:r>
              <a:rPr lang="en">
                <a:solidFill>
                  <a:srgbClr val="000000"/>
                </a:solidFill>
              </a:rPr>
              <a:t>To allow the computers to see each other, connect the VLANs, the same as one would with two regular LANs, with a router. </a:t>
            </a:r>
          </a:p>
        </p:txBody>
      </p:sp>
      <p:pic>
        <p:nvPicPr>
          <p:cNvPr id="305" name="Shape 305"/>
          <p:cNvPicPr preferRelativeResize="0"/>
          <p:nvPr/>
        </p:nvPicPr>
        <p:blipFill>
          <a:blip r:embed="rId3">
            <a:alphaModFix/>
          </a:blip>
          <a:stretch>
            <a:fillRect/>
          </a:stretch>
        </p:blipFill>
        <p:spPr>
          <a:xfrm>
            <a:off x="3681874" y="2300784"/>
            <a:ext cx="4261099" cy="443252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Shape 310"/>
          <p:cNvSpPr txBox="1">
            <a:spLocks noGrp="1"/>
          </p:cNvSpPr>
          <p:nvPr>
            <p:ph type="title"/>
          </p:nvPr>
        </p:nvSpPr>
        <p:spPr>
          <a:xfrm>
            <a:off x="786150" y="410826"/>
            <a:ext cx="7571700" cy="936899"/>
          </a:xfrm>
          <a:prstGeom prst="rect">
            <a:avLst/>
          </a:prstGeom>
        </p:spPr>
        <p:txBody>
          <a:bodyPr lIns="91425" tIns="91425" rIns="91425" bIns="91425" anchor="b" anchorCtr="0">
            <a:noAutofit/>
          </a:bodyPr>
          <a:lstStyle/>
          <a:p>
            <a:pPr lvl="0" rtl="0">
              <a:spcBef>
                <a:spcPts val="0"/>
              </a:spcBef>
              <a:buNone/>
            </a:pPr>
            <a:r>
              <a:rPr lang="en" sz="3600"/>
              <a:t>VLANS</a:t>
            </a:r>
          </a:p>
        </p:txBody>
      </p:sp>
      <p:sp>
        <p:nvSpPr>
          <p:cNvPr id="311" name="Shape 311"/>
          <p:cNvSpPr txBox="1">
            <a:spLocks noGrp="1"/>
          </p:cNvSpPr>
          <p:nvPr>
            <p:ph type="body" idx="1"/>
          </p:nvPr>
        </p:nvSpPr>
        <p:spPr>
          <a:xfrm>
            <a:off x="105050" y="1200525"/>
            <a:ext cx="3415199" cy="4344064"/>
          </a:xfrm>
          <a:prstGeom prst="rect">
            <a:avLst/>
          </a:prstGeom>
        </p:spPr>
        <p:txBody>
          <a:bodyPr lIns="91425" tIns="91425" rIns="91425" bIns="91425" anchor="t" anchorCtr="0">
            <a:noAutofit/>
          </a:bodyPr>
          <a:lstStyle/>
          <a:p>
            <a:pPr lvl="0" rtl="0">
              <a:spcBef>
                <a:spcPts val="0"/>
              </a:spcBef>
              <a:buNone/>
            </a:pPr>
            <a:r>
              <a:rPr lang="en" sz="2000" dirty="0">
                <a:solidFill>
                  <a:srgbClr val="000000"/>
                </a:solidFill>
              </a:rPr>
              <a:t>Now, since this is essentially two networks which would normally require two cable, you must split the single cable to act as two.  Then each section must be configured as if it was a seperate cable and port.</a:t>
            </a:r>
          </a:p>
        </p:txBody>
      </p:sp>
      <p:pic>
        <p:nvPicPr>
          <p:cNvPr id="312" name="Shape 312"/>
          <p:cNvPicPr preferRelativeResize="0"/>
          <p:nvPr/>
        </p:nvPicPr>
        <p:blipFill>
          <a:blip r:embed="rId3">
            <a:alphaModFix/>
          </a:blip>
          <a:stretch>
            <a:fillRect/>
          </a:stretch>
        </p:blipFill>
        <p:spPr>
          <a:xfrm>
            <a:off x="3520249" y="1972696"/>
            <a:ext cx="5623749" cy="4464653"/>
          </a:xfrm>
          <a:prstGeom prst="rect">
            <a:avLst/>
          </a:prstGeom>
          <a:noFill/>
          <a:ln>
            <a:noFill/>
          </a:ln>
        </p:spPr>
      </p:pic>
      <p:sp>
        <p:nvSpPr>
          <p:cNvPr id="313" name="Shape 313"/>
          <p:cNvSpPr/>
          <p:nvPr/>
        </p:nvSpPr>
        <p:spPr>
          <a:xfrm>
            <a:off x="4486975" y="3143950"/>
            <a:ext cx="3085199" cy="1771199"/>
          </a:xfrm>
          <a:prstGeom prst="rect">
            <a:avLst/>
          </a:prstGeom>
          <a:noFill/>
          <a:ln w="38100" cap="flat" cmpd="sng">
            <a:solidFill>
              <a:srgbClr val="FFFF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Shape 318"/>
          <p:cNvSpPr txBox="1">
            <a:spLocks noGrp="1"/>
          </p:cNvSpPr>
          <p:nvPr>
            <p:ph type="title"/>
          </p:nvPr>
        </p:nvSpPr>
        <p:spPr>
          <a:xfrm>
            <a:off x="786150" y="410826"/>
            <a:ext cx="7571700" cy="936899"/>
          </a:xfrm>
          <a:prstGeom prst="rect">
            <a:avLst/>
          </a:prstGeom>
        </p:spPr>
        <p:txBody>
          <a:bodyPr lIns="91425" tIns="91425" rIns="91425" bIns="91425" anchor="b" anchorCtr="0">
            <a:noAutofit/>
          </a:bodyPr>
          <a:lstStyle/>
          <a:p>
            <a:pPr lvl="0" rtl="0">
              <a:spcBef>
                <a:spcPts val="0"/>
              </a:spcBef>
              <a:buNone/>
            </a:pPr>
            <a:r>
              <a:rPr lang="en" sz="3600"/>
              <a:t>VLANS</a:t>
            </a:r>
          </a:p>
        </p:txBody>
      </p:sp>
      <p:sp>
        <p:nvSpPr>
          <p:cNvPr id="319" name="Shape 319"/>
          <p:cNvSpPr txBox="1">
            <a:spLocks noGrp="1"/>
          </p:cNvSpPr>
          <p:nvPr>
            <p:ph type="body" idx="1"/>
          </p:nvPr>
        </p:nvSpPr>
        <p:spPr>
          <a:xfrm>
            <a:off x="105050" y="1200525"/>
            <a:ext cx="3415199" cy="2408399"/>
          </a:xfrm>
          <a:prstGeom prst="rect">
            <a:avLst/>
          </a:prstGeom>
        </p:spPr>
        <p:txBody>
          <a:bodyPr lIns="91425" tIns="91425" rIns="91425" bIns="91425" anchor="t" anchorCtr="0">
            <a:noAutofit/>
          </a:bodyPr>
          <a:lstStyle/>
          <a:p>
            <a:pPr lvl="0" rtl="0">
              <a:spcBef>
                <a:spcPts val="0"/>
              </a:spcBef>
              <a:buNone/>
            </a:pPr>
            <a:r>
              <a:rPr lang="en" dirty="0">
                <a:solidFill>
                  <a:srgbClr val="000000"/>
                </a:solidFill>
              </a:rPr>
              <a:t>Next we need to tell the switch to </a:t>
            </a:r>
            <a:r>
              <a:rPr lang="en" dirty="0" smtClean="0">
                <a:solidFill>
                  <a:srgbClr val="000000"/>
                </a:solidFill>
              </a:rPr>
              <a:t>set the port to trunk</a:t>
            </a:r>
            <a:endParaRPr lang="en" dirty="0">
              <a:solidFill>
                <a:srgbClr val="000000"/>
              </a:solidFill>
            </a:endParaRPr>
          </a:p>
        </p:txBody>
      </p:sp>
      <p:pic>
        <p:nvPicPr>
          <p:cNvPr id="320" name="Shape 320"/>
          <p:cNvPicPr preferRelativeResize="0"/>
          <p:nvPr/>
        </p:nvPicPr>
        <p:blipFill>
          <a:blip r:embed="rId3">
            <a:alphaModFix/>
          </a:blip>
          <a:stretch>
            <a:fillRect/>
          </a:stretch>
        </p:blipFill>
        <p:spPr>
          <a:xfrm>
            <a:off x="3631023" y="2481300"/>
            <a:ext cx="5512974" cy="437669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Shape 325"/>
          <p:cNvSpPr txBox="1">
            <a:spLocks noGrp="1"/>
          </p:cNvSpPr>
          <p:nvPr>
            <p:ph type="title"/>
          </p:nvPr>
        </p:nvSpPr>
        <p:spPr>
          <a:xfrm>
            <a:off x="786150" y="410826"/>
            <a:ext cx="7571700" cy="936899"/>
          </a:xfrm>
          <a:prstGeom prst="rect">
            <a:avLst/>
          </a:prstGeom>
        </p:spPr>
        <p:txBody>
          <a:bodyPr lIns="91425" tIns="91425" rIns="91425" bIns="91425" anchor="b" anchorCtr="0">
            <a:noAutofit/>
          </a:bodyPr>
          <a:lstStyle/>
          <a:p>
            <a:pPr lvl="0" rtl="0">
              <a:spcBef>
                <a:spcPts val="0"/>
              </a:spcBef>
              <a:buNone/>
            </a:pPr>
            <a:r>
              <a:rPr lang="en" sz="3600"/>
              <a:t>VLANS</a:t>
            </a:r>
          </a:p>
        </p:txBody>
      </p:sp>
      <p:sp>
        <p:nvSpPr>
          <p:cNvPr id="326" name="Shape 326"/>
          <p:cNvSpPr txBox="1">
            <a:spLocks noGrp="1"/>
          </p:cNvSpPr>
          <p:nvPr>
            <p:ph type="body" idx="1"/>
          </p:nvPr>
        </p:nvSpPr>
        <p:spPr>
          <a:xfrm>
            <a:off x="105050" y="1200525"/>
            <a:ext cx="2800199" cy="2408399"/>
          </a:xfrm>
          <a:prstGeom prst="rect">
            <a:avLst/>
          </a:prstGeom>
        </p:spPr>
        <p:txBody>
          <a:bodyPr lIns="91425" tIns="91425" rIns="91425" bIns="91425" anchor="t" anchorCtr="0">
            <a:noAutofit/>
          </a:bodyPr>
          <a:lstStyle/>
          <a:p>
            <a:pPr rtl="0">
              <a:spcBef>
                <a:spcPts val="0"/>
              </a:spcBef>
              <a:buNone/>
            </a:pPr>
            <a:r>
              <a:rPr lang="en">
                <a:solidFill>
                  <a:srgbClr val="000000"/>
                </a:solidFill>
              </a:rPr>
              <a:t>Finally change the second computer’s IP to the second network format.</a:t>
            </a:r>
          </a:p>
          <a:p>
            <a:pPr lvl="0" rtl="0">
              <a:spcBef>
                <a:spcPts val="0"/>
              </a:spcBef>
              <a:buNone/>
            </a:pPr>
            <a:r>
              <a:rPr lang="en">
                <a:solidFill>
                  <a:srgbClr val="000000"/>
                </a:solidFill>
              </a:rPr>
              <a:t>(192.168.2.2)</a:t>
            </a:r>
          </a:p>
        </p:txBody>
      </p:sp>
      <p:pic>
        <p:nvPicPr>
          <p:cNvPr id="327" name="Shape 327"/>
          <p:cNvPicPr preferRelativeResize="0"/>
          <p:nvPr/>
        </p:nvPicPr>
        <p:blipFill>
          <a:blip r:embed="rId3">
            <a:alphaModFix/>
          </a:blip>
          <a:stretch>
            <a:fillRect/>
          </a:stretch>
        </p:blipFill>
        <p:spPr>
          <a:xfrm>
            <a:off x="2905112" y="1905000"/>
            <a:ext cx="6238875" cy="49530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2" name="Shape 332"/>
          <p:cNvPicPr preferRelativeResize="0"/>
          <p:nvPr/>
        </p:nvPicPr>
        <p:blipFill>
          <a:blip r:embed="rId3">
            <a:alphaModFix/>
          </a:blip>
          <a:stretch>
            <a:fillRect/>
          </a:stretch>
        </p:blipFill>
        <p:spPr>
          <a:xfrm>
            <a:off x="0" y="1904999"/>
            <a:ext cx="3134808" cy="4952999"/>
          </a:xfrm>
          <a:prstGeom prst="rect">
            <a:avLst/>
          </a:prstGeom>
          <a:noFill/>
          <a:ln>
            <a:noFill/>
          </a:ln>
        </p:spPr>
      </p:pic>
      <p:sp>
        <p:nvSpPr>
          <p:cNvPr id="333" name="Shape 333"/>
          <p:cNvSpPr txBox="1">
            <a:spLocks noGrp="1"/>
          </p:cNvSpPr>
          <p:nvPr>
            <p:ph type="title"/>
          </p:nvPr>
        </p:nvSpPr>
        <p:spPr>
          <a:xfrm>
            <a:off x="786150" y="410826"/>
            <a:ext cx="7571700" cy="936899"/>
          </a:xfrm>
          <a:prstGeom prst="rect">
            <a:avLst/>
          </a:prstGeom>
        </p:spPr>
        <p:txBody>
          <a:bodyPr lIns="91425" tIns="91425" rIns="91425" bIns="91425" anchor="b" anchorCtr="0">
            <a:noAutofit/>
          </a:bodyPr>
          <a:lstStyle/>
          <a:p>
            <a:pPr lvl="0" rtl="0">
              <a:spcBef>
                <a:spcPts val="0"/>
              </a:spcBef>
              <a:buNone/>
            </a:pPr>
            <a:r>
              <a:rPr lang="en" sz="3600"/>
              <a:t>VLANS</a:t>
            </a:r>
          </a:p>
        </p:txBody>
      </p:sp>
      <p:sp>
        <p:nvSpPr>
          <p:cNvPr id="334" name="Shape 334"/>
          <p:cNvSpPr txBox="1">
            <a:spLocks noGrp="1"/>
          </p:cNvSpPr>
          <p:nvPr>
            <p:ph type="body" idx="1"/>
          </p:nvPr>
        </p:nvSpPr>
        <p:spPr>
          <a:xfrm>
            <a:off x="105050" y="1200525"/>
            <a:ext cx="9039000" cy="2408399"/>
          </a:xfrm>
          <a:prstGeom prst="rect">
            <a:avLst/>
          </a:prstGeom>
        </p:spPr>
        <p:txBody>
          <a:bodyPr lIns="91425" tIns="91425" rIns="91425" bIns="91425" anchor="t" anchorCtr="0">
            <a:noAutofit/>
          </a:bodyPr>
          <a:lstStyle/>
          <a:p>
            <a:pPr rtl="0">
              <a:spcBef>
                <a:spcPts val="0"/>
              </a:spcBef>
              <a:buNone/>
            </a:pPr>
            <a:r>
              <a:rPr lang="en">
                <a:solidFill>
                  <a:srgbClr val="000000"/>
                </a:solidFill>
              </a:rPr>
              <a:t>Now they can see each other and can successfully ping.</a:t>
            </a:r>
          </a:p>
          <a:p>
            <a:pPr lvl="0" rtl="0">
              <a:spcBef>
                <a:spcPts val="0"/>
              </a:spcBef>
              <a:buNone/>
            </a:pPr>
            <a:endParaRPr>
              <a:solidFill>
                <a:srgbClr val="000000"/>
              </a:solidFill>
            </a:endParaRPr>
          </a:p>
        </p:txBody>
      </p:sp>
      <p:pic>
        <p:nvPicPr>
          <p:cNvPr id="335" name="Shape 335"/>
          <p:cNvPicPr preferRelativeResize="0"/>
          <p:nvPr/>
        </p:nvPicPr>
        <p:blipFill>
          <a:blip r:embed="rId4">
            <a:alphaModFix/>
          </a:blip>
          <a:stretch>
            <a:fillRect/>
          </a:stretch>
        </p:blipFill>
        <p:spPr>
          <a:xfrm>
            <a:off x="2905162" y="1905000"/>
            <a:ext cx="6238875" cy="4953000"/>
          </a:xfrm>
          <a:prstGeom prst="rect">
            <a:avLst/>
          </a:prstGeom>
          <a:noFill/>
          <a:ln>
            <a:noFill/>
          </a:ln>
        </p:spPr>
      </p:pic>
      <p:sp>
        <p:nvSpPr>
          <p:cNvPr id="336" name="Shape 336"/>
          <p:cNvSpPr/>
          <p:nvPr/>
        </p:nvSpPr>
        <p:spPr>
          <a:xfrm>
            <a:off x="3166075" y="5025875"/>
            <a:ext cx="3542399" cy="642000"/>
          </a:xfrm>
          <a:prstGeom prst="rect">
            <a:avLst/>
          </a:prstGeom>
          <a:noFill/>
          <a:ln w="38100" cap="flat" cmpd="sng">
            <a:solidFill>
              <a:srgbClr val="FFFF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Shape 341"/>
          <p:cNvSpPr txBox="1">
            <a:spLocks noGrp="1"/>
          </p:cNvSpPr>
          <p:nvPr>
            <p:ph type="title"/>
          </p:nvPr>
        </p:nvSpPr>
        <p:spPr>
          <a:xfrm>
            <a:off x="786150" y="410826"/>
            <a:ext cx="7571700" cy="936899"/>
          </a:xfrm>
          <a:prstGeom prst="rect">
            <a:avLst/>
          </a:prstGeom>
        </p:spPr>
        <p:txBody>
          <a:bodyPr lIns="91425" tIns="91425" rIns="91425" bIns="91425" anchor="b" anchorCtr="0">
            <a:noAutofit/>
          </a:bodyPr>
          <a:lstStyle/>
          <a:p>
            <a:pPr>
              <a:spcBef>
                <a:spcPts val="0"/>
              </a:spcBef>
              <a:buNone/>
            </a:pPr>
            <a:r>
              <a:rPr lang="en" sz="3000"/>
              <a:t>LAB 3</a:t>
            </a:r>
          </a:p>
        </p:txBody>
      </p:sp>
      <p:sp>
        <p:nvSpPr>
          <p:cNvPr id="342" name="Shape 342"/>
          <p:cNvSpPr txBox="1">
            <a:spLocks noGrp="1"/>
          </p:cNvSpPr>
          <p:nvPr>
            <p:ph type="body" idx="1"/>
          </p:nvPr>
        </p:nvSpPr>
        <p:spPr>
          <a:xfrm>
            <a:off x="786150" y="1603575"/>
            <a:ext cx="5604599" cy="4764899"/>
          </a:xfrm>
          <a:prstGeom prst="rect">
            <a:avLst/>
          </a:prstGeom>
        </p:spPr>
        <p:txBody>
          <a:bodyPr lIns="91425" tIns="91425" rIns="91425" bIns="91425" anchor="t" anchorCtr="0">
            <a:noAutofit/>
          </a:bodyPr>
          <a:lstStyle/>
          <a:p>
            <a:pPr rtl="0">
              <a:spcBef>
                <a:spcPts val="0"/>
              </a:spcBef>
              <a:buNone/>
            </a:pPr>
            <a:r>
              <a:rPr lang="en" sz="1800">
                <a:solidFill>
                  <a:schemeClr val="dk1"/>
                </a:solidFill>
                <a:latin typeface="Cambria"/>
                <a:ea typeface="Cambria"/>
                <a:cs typeface="Cambria"/>
                <a:sym typeface="Cambria"/>
              </a:rPr>
              <a:t>Connect 2 computers to the switch and configure them to ping each other:</a:t>
            </a:r>
          </a:p>
          <a:p>
            <a:pPr marL="457200" lvl="0" indent="-342900" rtl="0">
              <a:spcBef>
                <a:spcPts val="0"/>
              </a:spcBef>
              <a:buClr>
                <a:schemeClr val="dk1"/>
              </a:buClr>
              <a:buSzPct val="100000"/>
              <a:buFont typeface="Cambria"/>
              <a:buAutoNum type="arabicPeriod"/>
            </a:pPr>
            <a:r>
              <a:rPr lang="en" sz="1800">
                <a:solidFill>
                  <a:schemeClr val="dk1"/>
                </a:solidFill>
                <a:latin typeface="Cambria"/>
                <a:ea typeface="Cambria"/>
                <a:cs typeface="Cambria"/>
                <a:sym typeface="Cambria"/>
              </a:rPr>
              <a:t>Set IPs for each computer</a:t>
            </a:r>
          </a:p>
          <a:p>
            <a:pPr marL="457200" lvl="0" indent="-342900">
              <a:spcBef>
                <a:spcPts val="0"/>
              </a:spcBef>
              <a:buClr>
                <a:schemeClr val="dk1"/>
              </a:buClr>
              <a:buSzPct val="100000"/>
              <a:buFont typeface="Cambria"/>
              <a:buAutoNum type="arabicPeriod"/>
            </a:pPr>
            <a:r>
              <a:rPr lang="en" sz="1800">
                <a:solidFill>
                  <a:schemeClr val="dk1"/>
                </a:solidFill>
                <a:latin typeface="Cambria"/>
                <a:ea typeface="Cambria"/>
                <a:cs typeface="Cambria"/>
                <a:sym typeface="Cambria"/>
              </a:rPr>
              <a:t>Ping one computer from another</a:t>
            </a:r>
          </a:p>
        </p:txBody>
      </p:sp>
      <p:pic>
        <p:nvPicPr>
          <p:cNvPr id="343" name="Shape 343"/>
          <p:cNvPicPr preferRelativeResize="0"/>
          <p:nvPr/>
        </p:nvPicPr>
        <p:blipFill rotWithShape="1">
          <a:blip r:embed="rId3">
            <a:alphaModFix/>
          </a:blip>
          <a:srcRect l="1363" t="16427" r="34315" b="35155"/>
          <a:stretch/>
        </p:blipFill>
        <p:spPr>
          <a:xfrm>
            <a:off x="1631362" y="3316150"/>
            <a:ext cx="5881276" cy="24902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Shape 348"/>
          <p:cNvSpPr txBox="1">
            <a:spLocks noGrp="1"/>
          </p:cNvSpPr>
          <p:nvPr>
            <p:ph type="title"/>
          </p:nvPr>
        </p:nvSpPr>
        <p:spPr>
          <a:xfrm>
            <a:off x="786150" y="410826"/>
            <a:ext cx="7571700" cy="936899"/>
          </a:xfrm>
          <a:prstGeom prst="rect">
            <a:avLst/>
          </a:prstGeom>
        </p:spPr>
        <p:txBody>
          <a:bodyPr lIns="91425" tIns="91425" rIns="91425" bIns="91425" anchor="b" anchorCtr="0">
            <a:noAutofit/>
          </a:bodyPr>
          <a:lstStyle/>
          <a:p>
            <a:pPr lvl="0" rtl="0">
              <a:spcBef>
                <a:spcPts val="0"/>
              </a:spcBef>
              <a:buNone/>
            </a:pPr>
            <a:r>
              <a:rPr lang="en" sz="3000"/>
              <a:t>LAB 3</a:t>
            </a:r>
          </a:p>
        </p:txBody>
      </p:sp>
      <p:sp>
        <p:nvSpPr>
          <p:cNvPr id="349" name="Shape 349"/>
          <p:cNvSpPr txBox="1">
            <a:spLocks noGrp="1"/>
          </p:cNvSpPr>
          <p:nvPr>
            <p:ph type="body" idx="1"/>
          </p:nvPr>
        </p:nvSpPr>
        <p:spPr>
          <a:xfrm>
            <a:off x="786150" y="1347725"/>
            <a:ext cx="3375300" cy="5099400"/>
          </a:xfrm>
          <a:prstGeom prst="rect">
            <a:avLst/>
          </a:prstGeom>
        </p:spPr>
        <p:txBody>
          <a:bodyPr lIns="91425" tIns="91425" rIns="91425" bIns="91425" anchor="t" anchorCtr="0">
            <a:noAutofit/>
          </a:bodyPr>
          <a:lstStyle/>
          <a:p>
            <a:pPr lvl="0" rtl="0">
              <a:spcBef>
                <a:spcPts val="0"/>
              </a:spcBef>
              <a:buNone/>
            </a:pPr>
            <a:r>
              <a:rPr lang="en" sz="1200" dirty="0">
                <a:solidFill>
                  <a:schemeClr val="dk1"/>
                </a:solidFill>
                <a:latin typeface="Cambria"/>
                <a:ea typeface="Cambria"/>
                <a:cs typeface="Cambria"/>
                <a:sym typeface="Cambria"/>
              </a:rPr>
              <a:t>Create 2 vlans in 1 switch and </a:t>
            </a:r>
            <a:r>
              <a:rPr lang="en" sz="1200" dirty="0" smtClean="0">
                <a:solidFill>
                  <a:schemeClr val="dk1"/>
                </a:solidFill>
                <a:latin typeface="Cambria"/>
                <a:ea typeface="Cambria"/>
                <a:cs typeface="Cambria"/>
                <a:sym typeface="Cambria"/>
              </a:rPr>
              <a:t>put computers </a:t>
            </a:r>
            <a:r>
              <a:rPr lang="en" sz="1200" dirty="0">
                <a:solidFill>
                  <a:schemeClr val="dk1"/>
                </a:solidFill>
                <a:latin typeface="Cambria"/>
                <a:ea typeface="Cambria"/>
                <a:cs typeface="Cambria"/>
                <a:sym typeface="Cambria"/>
              </a:rPr>
              <a:t>in each of the vlans:</a:t>
            </a:r>
          </a:p>
          <a:p>
            <a:pPr lvl="0" rtl="0">
              <a:spcBef>
                <a:spcPts val="0"/>
              </a:spcBef>
              <a:buNone/>
            </a:pPr>
            <a:endParaRPr sz="1200" dirty="0">
              <a:solidFill>
                <a:schemeClr val="dk1"/>
              </a:solidFill>
              <a:latin typeface="Cambria"/>
              <a:ea typeface="Cambria"/>
              <a:cs typeface="Cambria"/>
              <a:sym typeface="Cambria"/>
            </a:endParaRPr>
          </a:p>
          <a:p>
            <a:pPr lvl="0" rtl="0">
              <a:spcBef>
                <a:spcPts val="0"/>
              </a:spcBef>
              <a:buClr>
                <a:schemeClr val="dk1"/>
              </a:buClr>
              <a:buSzPct val="110000"/>
              <a:buFont typeface="Arial"/>
              <a:buNone/>
            </a:pPr>
            <a:r>
              <a:rPr lang="en" sz="1000" dirty="0">
                <a:solidFill>
                  <a:schemeClr val="dk2"/>
                </a:solidFill>
                <a:latin typeface="Courier New"/>
                <a:ea typeface="Courier New"/>
                <a:cs typeface="Courier New"/>
                <a:sym typeface="Courier New"/>
              </a:rPr>
              <a:t>Switch(config)#vlan 10</a:t>
            </a:r>
          </a:p>
          <a:p>
            <a:pPr lvl="0" rtl="0">
              <a:spcBef>
                <a:spcPts val="0"/>
              </a:spcBef>
              <a:buClr>
                <a:schemeClr val="dk1"/>
              </a:buClr>
              <a:buSzPct val="110000"/>
              <a:buFont typeface="Arial"/>
              <a:buNone/>
            </a:pPr>
            <a:r>
              <a:rPr lang="en" sz="1000" dirty="0">
                <a:solidFill>
                  <a:schemeClr val="dk2"/>
                </a:solidFill>
                <a:latin typeface="Courier New"/>
                <a:ea typeface="Courier New"/>
                <a:cs typeface="Courier New"/>
                <a:sym typeface="Courier New"/>
              </a:rPr>
              <a:t>Switch(config-vlan)#name BOSS //your desired VLAN name</a:t>
            </a:r>
          </a:p>
          <a:p>
            <a:pPr lvl="0" rtl="0">
              <a:spcBef>
                <a:spcPts val="0"/>
              </a:spcBef>
              <a:buClr>
                <a:schemeClr val="dk1"/>
              </a:buClr>
              <a:buSzPct val="110000"/>
              <a:buFont typeface="Arial"/>
              <a:buNone/>
            </a:pPr>
            <a:r>
              <a:rPr lang="en" sz="1000" dirty="0">
                <a:solidFill>
                  <a:schemeClr val="dk2"/>
                </a:solidFill>
                <a:latin typeface="Courier New"/>
                <a:ea typeface="Courier New"/>
                <a:cs typeface="Courier New"/>
                <a:sym typeface="Courier New"/>
              </a:rPr>
              <a:t>Switch(config-vlan)#exit</a:t>
            </a:r>
          </a:p>
          <a:p>
            <a:pPr lvl="0" rtl="0">
              <a:spcBef>
                <a:spcPts val="0"/>
              </a:spcBef>
              <a:buClr>
                <a:schemeClr val="dk1"/>
              </a:buClr>
              <a:buSzPct val="110000"/>
              <a:buFont typeface="Arial"/>
              <a:buNone/>
            </a:pPr>
            <a:r>
              <a:rPr lang="en" sz="1000" dirty="0">
                <a:solidFill>
                  <a:schemeClr val="dk2"/>
                </a:solidFill>
                <a:latin typeface="Courier New"/>
                <a:ea typeface="Courier New"/>
                <a:cs typeface="Courier New"/>
                <a:sym typeface="Courier New"/>
              </a:rPr>
              <a:t>Switch(config)#vlan 20</a:t>
            </a:r>
          </a:p>
          <a:p>
            <a:pPr lvl="0" rtl="0">
              <a:spcBef>
                <a:spcPts val="0"/>
              </a:spcBef>
              <a:buClr>
                <a:schemeClr val="dk1"/>
              </a:buClr>
              <a:buSzPct val="110000"/>
              <a:buFont typeface="Arial"/>
              <a:buNone/>
            </a:pPr>
            <a:r>
              <a:rPr lang="en" sz="1000" dirty="0">
                <a:solidFill>
                  <a:schemeClr val="dk2"/>
                </a:solidFill>
                <a:latin typeface="Courier New"/>
                <a:ea typeface="Courier New"/>
                <a:cs typeface="Courier New"/>
                <a:sym typeface="Courier New"/>
              </a:rPr>
              <a:t>Switch(config-vlan)#name MARKETING //your desired VLAN name</a:t>
            </a:r>
          </a:p>
          <a:p>
            <a:pPr lvl="0" rtl="0">
              <a:spcBef>
                <a:spcPts val="0"/>
              </a:spcBef>
              <a:buClr>
                <a:schemeClr val="dk1"/>
              </a:buClr>
              <a:buSzPct val="110000"/>
              <a:buFont typeface="Arial"/>
              <a:buNone/>
            </a:pPr>
            <a:r>
              <a:rPr lang="en" sz="1000" dirty="0">
                <a:solidFill>
                  <a:schemeClr val="dk2"/>
                </a:solidFill>
                <a:latin typeface="Courier New"/>
                <a:ea typeface="Courier New"/>
                <a:cs typeface="Courier New"/>
                <a:sym typeface="Courier New"/>
              </a:rPr>
              <a:t>Switch(config-vlan)#exit</a:t>
            </a:r>
          </a:p>
          <a:p>
            <a:pPr lvl="0" rtl="0">
              <a:spcBef>
                <a:spcPts val="0"/>
              </a:spcBef>
              <a:buClr>
                <a:schemeClr val="dk1"/>
              </a:buClr>
              <a:buSzPct val="110000"/>
              <a:buFont typeface="Arial"/>
              <a:buNone/>
            </a:pPr>
            <a:r>
              <a:rPr lang="en" sz="1000" dirty="0">
                <a:solidFill>
                  <a:schemeClr val="dk2"/>
                </a:solidFill>
                <a:latin typeface="Courier New"/>
                <a:ea typeface="Courier New"/>
                <a:cs typeface="Courier New"/>
                <a:sym typeface="Courier New"/>
              </a:rPr>
              <a:t>(press ctrl-z)</a:t>
            </a:r>
          </a:p>
          <a:p>
            <a:pPr lvl="0" rtl="0">
              <a:spcBef>
                <a:spcPts val="0"/>
              </a:spcBef>
              <a:buClr>
                <a:schemeClr val="dk1"/>
              </a:buClr>
              <a:buFont typeface="Arial"/>
              <a:buNone/>
            </a:pPr>
            <a:endParaRPr sz="1000" dirty="0">
              <a:solidFill>
                <a:schemeClr val="dk2"/>
              </a:solidFill>
              <a:latin typeface="Courier New"/>
              <a:ea typeface="Courier New"/>
              <a:cs typeface="Courier New"/>
              <a:sym typeface="Courier New"/>
            </a:endParaRPr>
          </a:p>
          <a:p>
            <a:pPr lvl="0" rtl="0">
              <a:spcBef>
                <a:spcPts val="0"/>
              </a:spcBef>
              <a:buClr>
                <a:schemeClr val="dk1"/>
              </a:buClr>
              <a:buSzPct val="110000"/>
              <a:buFont typeface="Arial"/>
              <a:buNone/>
            </a:pPr>
            <a:r>
              <a:rPr lang="en" sz="1000" dirty="0">
                <a:solidFill>
                  <a:schemeClr val="dk2"/>
                </a:solidFill>
                <a:latin typeface="Courier New"/>
                <a:ea typeface="Courier New"/>
                <a:cs typeface="Courier New"/>
                <a:sym typeface="Courier New"/>
              </a:rPr>
              <a:t>Switch(config)#interface f0/1 //you can shorten the command to int f0/1, f0/1 is the port where the PC is connected to.</a:t>
            </a:r>
          </a:p>
          <a:p>
            <a:pPr lvl="0" rtl="0">
              <a:spcBef>
                <a:spcPts val="0"/>
              </a:spcBef>
              <a:buClr>
                <a:schemeClr val="dk1"/>
              </a:buClr>
              <a:buSzPct val="110000"/>
              <a:buFont typeface="Arial"/>
              <a:buNone/>
            </a:pPr>
            <a:r>
              <a:rPr lang="en" sz="1000" dirty="0">
                <a:solidFill>
                  <a:schemeClr val="dk2"/>
                </a:solidFill>
                <a:latin typeface="Courier New"/>
                <a:ea typeface="Courier New"/>
                <a:cs typeface="Courier New"/>
                <a:sym typeface="Courier New"/>
              </a:rPr>
              <a:t>Switch(config-if)#switchport access vlan 10</a:t>
            </a:r>
          </a:p>
          <a:p>
            <a:pPr lvl="0" rtl="0">
              <a:spcBef>
                <a:spcPts val="0"/>
              </a:spcBef>
              <a:buClr>
                <a:schemeClr val="dk1"/>
              </a:buClr>
              <a:buSzPct val="110000"/>
              <a:buFont typeface="Arial"/>
              <a:buNone/>
            </a:pPr>
            <a:r>
              <a:rPr lang="en" sz="1000" dirty="0">
                <a:solidFill>
                  <a:schemeClr val="dk2"/>
                </a:solidFill>
                <a:latin typeface="Courier New"/>
                <a:ea typeface="Courier New"/>
                <a:cs typeface="Courier New"/>
                <a:sym typeface="Courier New"/>
              </a:rPr>
              <a:t>Switch(config-if)#exit</a:t>
            </a:r>
          </a:p>
          <a:p>
            <a:pPr lvl="0" rtl="0">
              <a:spcBef>
                <a:spcPts val="0"/>
              </a:spcBef>
              <a:buClr>
                <a:schemeClr val="dk1"/>
              </a:buClr>
              <a:buSzPct val="110000"/>
              <a:buFont typeface="Arial"/>
              <a:buNone/>
            </a:pPr>
            <a:r>
              <a:rPr lang="en" sz="1000" dirty="0">
                <a:solidFill>
                  <a:schemeClr val="dk2"/>
                </a:solidFill>
                <a:latin typeface="Courier New"/>
                <a:ea typeface="Courier New"/>
                <a:cs typeface="Courier New"/>
                <a:sym typeface="Courier New"/>
              </a:rPr>
              <a:t>Switch(config)#interface f0/2</a:t>
            </a:r>
          </a:p>
          <a:p>
            <a:pPr lvl="0" rtl="0">
              <a:spcBef>
                <a:spcPts val="0"/>
              </a:spcBef>
              <a:buClr>
                <a:schemeClr val="dk1"/>
              </a:buClr>
              <a:buFont typeface="Arial"/>
              <a:buNone/>
            </a:pPr>
            <a:endParaRPr sz="1000" dirty="0">
              <a:solidFill>
                <a:schemeClr val="dk2"/>
              </a:solidFill>
              <a:latin typeface="Courier New"/>
              <a:ea typeface="Courier New"/>
              <a:cs typeface="Courier New"/>
              <a:sym typeface="Courier New"/>
            </a:endParaRPr>
          </a:p>
          <a:p>
            <a:pPr lvl="0" rtl="0">
              <a:spcBef>
                <a:spcPts val="0"/>
              </a:spcBef>
              <a:buClr>
                <a:schemeClr val="dk1"/>
              </a:buClr>
              <a:buSzPct val="110000"/>
              <a:buFont typeface="Arial"/>
              <a:buNone/>
            </a:pPr>
            <a:r>
              <a:rPr lang="en" sz="1000" dirty="0">
                <a:solidFill>
                  <a:schemeClr val="dk2"/>
                </a:solidFill>
                <a:latin typeface="Courier New"/>
                <a:ea typeface="Courier New"/>
                <a:cs typeface="Courier New"/>
                <a:sym typeface="Courier New"/>
              </a:rPr>
              <a:t>Switch(config-if)#switchport access vlan 10</a:t>
            </a:r>
          </a:p>
          <a:p>
            <a:pPr lvl="0" rtl="0">
              <a:spcBef>
                <a:spcPts val="0"/>
              </a:spcBef>
              <a:buNone/>
            </a:pPr>
            <a:endParaRPr sz="1200" dirty="0">
              <a:solidFill>
                <a:schemeClr val="dk1"/>
              </a:solidFill>
              <a:latin typeface="Cambria"/>
              <a:ea typeface="Cambria"/>
              <a:cs typeface="Cambria"/>
              <a:sym typeface="Cambria"/>
            </a:endParaRPr>
          </a:p>
        </p:txBody>
      </p:sp>
      <p:pic>
        <p:nvPicPr>
          <p:cNvPr id="350" name="Shape 350"/>
          <p:cNvPicPr preferRelativeResize="0"/>
          <p:nvPr/>
        </p:nvPicPr>
        <p:blipFill rotWithShape="1">
          <a:blip r:embed="rId3">
            <a:alphaModFix/>
          </a:blip>
          <a:srcRect l="5864" t="15746" r="72706" b="49127"/>
          <a:stretch/>
        </p:blipFill>
        <p:spPr>
          <a:xfrm>
            <a:off x="4560375" y="5051375"/>
            <a:ext cx="1959427" cy="1806624"/>
          </a:xfrm>
          <a:prstGeom prst="rect">
            <a:avLst/>
          </a:prstGeom>
          <a:noFill/>
          <a:ln>
            <a:noFill/>
          </a:ln>
        </p:spPr>
      </p:pic>
      <p:sp>
        <p:nvSpPr>
          <p:cNvPr id="351" name="Shape 351"/>
          <p:cNvSpPr txBox="1"/>
          <p:nvPr/>
        </p:nvSpPr>
        <p:spPr>
          <a:xfrm>
            <a:off x="4449150" y="1312275"/>
            <a:ext cx="3810900" cy="3837899"/>
          </a:xfrm>
          <a:prstGeom prst="rect">
            <a:avLst/>
          </a:prstGeom>
          <a:noFill/>
          <a:ln>
            <a:noFill/>
          </a:ln>
        </p:spPr>
        <p:txBody>
          <a:bodyPr lIns="91425" tIns="91425" rIns="91425" bIns="91425" anchor="t" anchorCtr="0">
            <a:noAutofit/>
          </a:bodyPr>
          <a:lstStyle/>
          <a:p>
            <a:pPr lvl="0" rtl="0">
              <a:spcBef>
                <a:spcPts val="600"/>
              </a:spcBef>
              <a:buClr>
                <a:schemeClr val="dk1"/>
              </a:buClr>
              <a:buSzPct val="110000"/>
              <a:buFont typeface="Arial"/>
              <a:buNone/>
            </a:pPr>
            <a:r>
              <a:rPr lang="en" sz="1000">
                <a:solidFill>
                  <a:schemeClr val="dk2"/>
                </a:solidFill>
                <a:latin typeface="Courier New"/>
                <a:ea typeface="Courier New"/>
                <a:cs typeface="Courier New"/>
                <a:sym typeface="Courier New"/>
              </a:rPr>
              <a:t>Switch(config-if)#exit</a:t>
            </a:r>
          </a:p>
          <a:p>
            <a:pPr lvl="0" rtl="0">
              <a:spcBef>
                <a:spcPts val="600"/>
              </a:spcBef>
              <a:buClr>
                <a:schemeClr val="dk1"/>
              </a:buClr>
              <a:buSzPct val="110000"/>
              <a:buFont typeface="Arial"/>
              <a:buNone/>
            </a:pPr>
            <a:r>
              <a:rPr lang="en" sz="1000">
                <a:solidFill>
                  <a:schemeClr val="dk2"/>
                </a:solidFill>
                <a:latin typeface="Courier New"/>
                <a:ea typeface="Courier New"/>
                <a:cs typeface="Courier New"/>
                <a:sym typeface="Courier New"/>
              </a:rPr>
              <a:t>Switch(config)#interface f0/3</a:t>
            </a:r>
          </a:p>
          <a:p>
            <a:pPr lvl="0" rtl="0">
              <a:spcBef>
                <a:spcPts val="600"/>
              </a:spcBef>
              <a:buClr>
                <a:schemeClr val="dk1"/>
              </a:buClr>
              <a:buFont typeface="Arial"/>
              <a:buNone/>
            </a:pPr>
            <a:endParaRPr sz="1000">
              <a:solidFill>
                <a:schemeClr val="dk2"/>
              </a:solidFill>
              <a:latin typeface="Courier New"/>
              <a:ea typeface="Courier New"/>
              <a:cs typeface="Courier New"/>
              <a:sym typeface="Courier New"/>
            </a:endParaRPr>
          </a:p>
          <a:p>
            <a:pPr lvl="0" rtl="0">
              <a:spcBef>
                <a:spcPts val="600"/>
              </a:spcBef>
              <a:buClr>
                <a:schemeClr val="dk1"/>
              </a:buClr>
              <a:buSzPct val="110000"/>
              <a:buFont typeface="Arial"/>
              <a:buNone/>
            </a:pPr>
            <a:r>
              <a:rPr lang="en" sz="1000">
                <a:solidFill>
                  <a:schemeClr val="dk2"/>
                </a:solidFill>
                <a:latin typeface="Courier New"/>
                <a:ea typeface="Courier New"/>
                <a:cs typeface="Courier New"/>
                <a:sym typeface="Courier New"/>
              </a:rPr>
              <a:t>Switch(config-if)#switchport access vlan 20</a:t>
            </a:r>
          </a:p>
          <a:p>
            <a:pPr lvl="0" rtl="0">
              <a:spcBef>
                <a:spcPts val="600"/>
              </a:spcBef>
              <a:buClr>
                <a:schemeClr val="dk1"/>
              </a:buClr>
              <a:buSzPct val="110000"/>
              <a:buFont typeface="Arial"/>
              <a:buNone/>
            </a:pPr>
            <a:r>
              <a:rPr lang="en" sz="1000">
                <a:solidFill>
                  <a:schemeClr val="dk2"/>
                </a:solidFill>
                <a:latin typeface="Courier New"/>
                <a:ea typeface="Courier New"/>
                <a:cs typeface="Courier New"/>
                <a:sym typeface="Courier New"/>
              </a:rPr>
              <a:t>Switch(config-if)#exit</a:t>
            </a:r>
          </a:p>
          <a:p>
            <a:pPr lvl="0" rtl="0">
              <a:spcBef>
                <a:spcPts val="600"/>
              </a:spcBef>
              <a:buClr>
                <a:schemeClr val="dk1"/>
              </a:buClr>
              <a:buSzPct val="110000"/>
              <a:buFont typeface="Arial"/>
              <a:buNone/>
            </a:pPr>
            <a:r>
              <a:rPr lang="en" sz="1000">
                <a:solidFill>
                  <a:schemeClr val="dk2"/>
                </a:solidFill>
                <a:latin typeface="Courier New"/>
                <a:ea typeface="Courier New"/>
                <a:cs typeface="Courier New"/>
                <a:sym typeface="Courier New"/>
              </a:rPr>
              <a:t>Switch(config)#interface f0/4</a:t>
            </a:r>
          </a:p>
          <a:p>
            <a:pPr lvl="0" rtl="0">
              <a:spcBef>
                <a:spcPts val="600"/>
              </a:spcBef>
              <a:buClr>
                <a:schemeClr val="dk1"/>
              </a:buClr>
              <a:buFont typeface="Arial"/>
              <a:buNone/>
            </a:pPr>
            <a:endParaRPr sz="1000">
              <a:solidFill>
                <a:schemeClr val="dk2"/>
              </a:solidFill>
              <a:latin typeface="Courier New"/>
              <a:ea typeface="Courier New"/>
              <a:cs typeface="Courier New"/>
              <a:sym typeface="Courier New"/>
            </a:endParaRPr>
          </a:p>
          <a:p>
            <a:pPr lvl="0" rtl="0">
              <a:spcBef>
                <a:spcPts val="600"/>
              </a:spcBef>
              <a:buClr>
                <a:schemeClr val="dk1"/>
              </a:buClr>
              <a:buSzPct val="110000"/>
              <a:buFont typeface="Arial"/>
              <a:buNone/>
            </a:pPr>
            <a:r>
              <a:rPr lang="en" sz="1000">
                <a:solidFill>
                  <a:schemeClr val="dk2"/>
                </a:solidFill>
                <a:latin typeface="Courier New"/>
                <a:ea typeface="Courier New"/>
                <a:cs typeface="Courier New"/>
                <a:sym typeface="Courier New"/>
              </a:rPr>
              <a:t>Switch(config-if)#switchport access vlan 20</a:t>
            </a:r>
          </a:p>
          <a:p>
            <a:pPr lvl="0" rtl="0">
              <a:spcBef>
                <a:spcPts val="600"/>
              </a:spcBef>
              <a:buClr>
                <a:schemeClr val="dk1"/>
              </a:buClr>
              <a:buSzPct val="110000"/>
              <a:buFont typeface="Arial"/>
              <a:buNone/>
            </a:pPr>
            <a:r>
              <a:rPr lang="en" sz="1000">
                <a:solidFill>
                  <a:schemeClr val="dk2"/>
                </a:solidFill>
                <a:latin typeface="Courier New"/>
                <a:ea typeface="Courier New"/>
                <a:cs typeface="Courier New"/>
                <a:sym typeface="Courier New"/>
              </a:rPr>
              <a:t>Switch(config-if)#exit</a:t>
            </a:r>
          </a:p>
          <a:p>
            <a:pPr lvl="0" rtl="0">
              <a:spcBef>
                <a:spcPts val="600"/>
              </a:spcBef>
              <a:buClr>
                <a:schemeClr val="dk1"/>
              </a:buClr>
              <a:buSzPct val="110000"/>
              <a:buFont typeface="Arial"/>
              <a:buNone/>
            </a:pPr>
            <a:r>
              <a:rPr lang="en" sz="1000">
                <a:solidFill>
                  <a:schemeClr val="dk2"/>
                </a:solidFill>
                <a:latin typeface="Courier New"/>
                <a:ea typeface="Courier New"/>
                <a:cs typeface="Courier New"/>
                <a:sym typeface="Courier New"/>
              </a:rPr>
              <a:t>(press ctrl-z)</a:t>
            </a:r>
          </a:p>
          <a:p>
            <a:pPr lvl="0" rtl="0">
              <a:lnSpc>
                <a:spcPct val="138600"/>
              </a:lnSpc>
              <a:spcBef>
                <a:spcPts val="0"/>
              </a:spcBef>
              <a:buClr>
                <a:schemeClr val="dk1"/>
              </a:buClr>
              <a:buSzPct val="110000"/>
              <a:buFont typeface="Arial"/>
              <a:buNone/>
            </a:pPr>
            <a:r>
              <a:rPr lang="en" sz="1000">
                <a:solidFill>
                  <a:schemeClr val="dk2"/>
                </a:solidFill>
                <a:latin typeface="Courier New"/>
                <a:ea typeface="Courier New"/>
                <a:cs typeface="Courier New"/>
                <a:sym typeface="Courier New"/>
              </a:rPr>
              <a:t>Switch#</a:t>
            </a:r>
          </a:p>
          <a:p>
            <a:pPr lvl="0" rtl="0">
              <a:lnSpc>
                <a:spcPct val="138600"/>
              </a:lnSpc>
              <a:spcBef>
                <a:spcPts val="0"/>
              </a:spcBef>
              <a:buClr>
                <a:schemeClr val="dk1"/>
              </a:buClr>
              <a:buFont typeface="Arial"/>
              <a:buNone/>
            </a:pPr>
            <a:endParaRPr sz="1000">
              <a:solidFill>
                <a:schemeClr val="dk2"/>
              </a:solidFill>
              <a:latin typeface="Courier New"/>
              <a:ea typeface="Courier New"/>
              <a:cs typeface="Courier New"/>
              <a:sym typeface="Courier New"/>
            </a:endParaRPr>
          </a:p>
          <a:p>
            <a:pPr lvl="0" rtl="0">
              <a:lnSpc>
                <a:spcPct val="138600"/>
              </a:lnSpc>
              <a:spcBef>
                <a:spcPts val="0"/>
              </a:spcBef>
              <a:buClr>
                <a:schemeClr val="dk1"/>
              </a:buClr>
              <a:buSzPct val="110000"/>
              <a:buFont typeface="Arial"/>
              <a:buNone/>
            </a:pPr>
            <a:r>
              <a:rPr lang="en" sz="1000">
                <a:solidFill>
                  <a:schemeClr val="dk2"/>
                </a:solidFill>
                <a:latin typeface="Courier New"/>
                <a:ea typeface="Courier New"/>
                <a:cs typeface="Courier New"/>
                <a:sym typeface="Courier New"/>
              </a:rPr>
              <a:t>7. Set the IP address for each PC, for example:</a:t>
            </a:r>
          </a:p>
          <a:p>
            <a:pPr lvl="0" rtl="0">
              <a:lnSpc>
                <a:spcPct val="138600"/>
              </a:lnSpc>
              <a:spcBef>
                <a:spcPts val="0"/>
              </a:spcBef>
              <a:buClr>
                <a:schemeClr val="dk1"/>
              </a:buClr>
              <a:buSzPct val="110000"/>
              <a:buFont typeface="Arial"/>
              <a:buNone/>
            </a:pPr>
            <a:r>
              <a:rPr lang="en" sz="1000">
                <a:solidFill>
                  <a:schemeClr val="dk2"/>
                </a:solidFill>
                <a:latin typeface="Courier New"/>
                <a:ea typeface="Courier New"/>
                <a:cs typeface="Courier New"/>
                <a:sym typeface="Courier New"/>
              </a:rPr>
              <a:t>PC 1 VLAN 10 = 10.10.10.1</a:t>
            </a:r>
          </a:p>
          <a:p>
            <a:pPr lvl="0" rtl="0">
              <a:lnSpc>
                <a:spcPct val="138600"/>
              </a:lnSpc>
              <a:spcBef>
                <a:spcPts val="0"/>
              </a:spcBef>
              <a:buClr>
                <a:schemeClr val="dk1"/>
              </a:buClr>
              <a:buSzPct val="110000"/>
              <a:buFont typeface="Arial"/>
              <a:buNone/>
            </a:pPr>
            <a:r>
              <a:rPr lang="en" sz="1000">
                <a:solidFill>
                  <a:schemeClr val="dk2"/>
                </a:solidFill>
                <a:latin typeface="Courier New"/>
                <a:ea typeface="Courier New"/>
                <a:cs typeface="Courier New"/>
                <a:sym typeface="Courier New"/>
              </a:rPr>
              <a:t>PC 2 VLAN 10 = 10.10.10.2</a:t>
            </a:r>
          </a:p>
          <a:p>
            <a:pPr lvl="0" rtl="0">
              <a:lnSpc>
                <a:spcPct val="138600"/>
              </a:lnSpc>
              <a:spcBef>
                <a:spcPts val="0"/>
              </a:spcBef>
              <a:buClr>
                <a:schemeClr val="dk1"/>
              </a:buClr>
              <a:buSzPct val="110000"/>
              <a:buFont typeface="Arial"/>
              <a:buNone/>
            </a:pPr>
            <a:r>
              <a:rPr lang="en" sz="1000">
                <a:solidFill>
                  <a:schemeClr val="dk2"/>
                </a:solidFill>
                <a:latin typeface="Courier New"/>
                <a:ea typeface="Courier New"/>
                <a:cs typeface="Courier New"/>
                <a:sym typeface="Courier New"/>
              </a:rPr>
              <a:t>PC 3 VLAN 20 = 20.20.20.1</a:t>
            </a:r>
          </a:p>
          <a:p>
            <a:pPr lvl="0" rtl="0">
              <a:lnSpc>
                <a:spcPct val="138600"/>
              </a:lnSpc>
              <a:spcBef>
                <a:spcPts val="0"/>
              </a:spcBef>
              <a:buClr>
                <a:schemeClr val="dk1"/>
              </a:buClr>
              <a:buSzPct val="110000"/>
              <a:buFont typeface="Arial"/>
              <a:buNone/>
            </a:pPr>
            <a:r>
              <a:rPr lang="en" sz="1000">
                <a:solidFill>
                  <a:schemeClr val="dk2"/>
                </a:solidFill>
                <a:latin typeface="Courier New"/>
                <a:ea typeface="Courier New"/>
                <a:cs typeface="Courier New"/>
                <a:sym typeface="Courier New"/>
              </a:rPr>
              <a:t>PC 4 VLAN 20 = 20.20.20.2</a:t>
            </a:r>
          </a:p>
          <a:p>
            <a:pPr lvl="0" rtl="0">
              <a:spcBef>
                <a:spcPts val="600"/>
              </a:spcBef>
              <a:buClr>
                <a:schemeClr val="dk1"/>
              </a:buClr>
              <a:buFont typeface="Arial"/>
              <a:buNone/>
            </a:pPr>
            <a:endParaRPr sz="1200">
              <a:solidFill>
                <a:schemeClr val="dk1"/>
              </a:solidFill>
              <a:latin typeface="Cambria"/>
              <a:ea typeface="Cambria"/>
              <a:cs typeface="Cambria"/>
              <a:sym typeface="Cambria"/>
            </a:endParaRPr>
          </a:p>
          <a:p>
            <a:pPr lvl="0" rtl="0">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a:spLocks noGrp="1"/>
          </p:cNvSpPr>
          <p:nvPr>
            <p:ph type="title"/>
          </p:nvPr>
        </p:nvSpPr>
        <p:spPr>
          <a:xfrm>
            <a:off x="786150" y="410826"/>
            <a:ext cx="7571700" cy="936899"/>
          </a:xfrm>
          <a:prstGeom prst="rect">
            <a:avLst/>
          </a:prstGeom>
        </p:spPr>
        <p:txBody>
          <a:bodyPr lIns="91425" tIns="91425" rIns="91425" bIns="91425" anchor="b" anchorCtr="0">
            <a:noAutofit/>
          </a:bodyPr>
          <a:lstStyle/>
          <a:p>
            <a:pPr>
              <a:spcBef>
                <a:spcPts val="0"/>
              </a:spcBef>
              <a:buNone/>
            </a:pPr>
            <a:r>
              <a:rPr lang="en" sz="3000"/>
              <a:t>Router on a Stick</a:t>
            </a:r>
          </a:p>
        </p:txBody>
      </p:sp>
      <p:sp>
        <p:nvSpPr>
          <p:cNvPr id="357" name="Shape 357"/>
          <p:cNvSpPr txBox="1">
            <a:spLocks noGrp="1"/>
          </p:cNvSpPr>
          <p:nvPr>
            <p:ph type="body" idx="1"/>
          </p:nvPr>
        </p:nvSpPr>
        <p:spPr>
          <a:xfrm>
            <a:off x="786150" y="1682266"/>
            <a:ext cx="7571700" cy="4764899"/>
          </a:xfrm>
          <a:prstGeom prst="rect">
            <a:avLst/>
          </a:prstGeom>
        </p:spPr>
        <p:txBody>
          <a:bodyPr lIns="91425" tIns="91425" rIns="91425" bIns="91425" anchor="t" anchorCtr="0">
            <a:noAutofit/>
          </a:bodyPr>
          <a:lstStyle/>
          <a:p>
            <a:pPr>
              <a:spcBef>
                <a:spcPts val="0"/>
              </a:spcBef>
              <a:buNone/>
            </a:pPr>
            <a:r>
              <a:rPr lang="en" sz="1800"/>
              <a:t>Also known as a “one-armed router”, a router on a stick is a configuration in which the router only has one physical or logical connection to a network. This configuration is useful for forwarding traffic between locally attached hosts on separate logical routing domains or facilitating routing table administration, distribution, and relay.</a:t>
            </a:r>
          </a:p>
        </p:txBody>
      </p:sp>
    </p:spTree>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786150" y="410826"/>
            <a:ext cx="7571700" cy="936899"/>
          </a:xfrm>
          <a:prstGeom prst="rect">
            <a:avLst/>
          </a:prstGeom>
        </p:spPr>
        <p:txBody>
          <a:bodyPr lIns="91425" tIns="91425" rIns="91425" bIns="91425" anchor="b" anchorCtr="0">
            <a:noAutofit/>
          </a:bodyPr>
          <a:lstStyle/>
          <a:p>
            <a:pPr lvl="0" rtl="0">
              <a:spcBef>
                <a:spcPts val="0"/>
              </a:spcBef>
              <a:buNone/>
            </a:pPr>
            <a:r>
              <a:rPr lang="en" sz="3600"/>
              <a:t>Standard ACL</a:t>
            </a:r>
          </a:p>
        </p:txBody>
      </p:sp>
      <p:sp>
        <p:nvSpPr>
          <p:cNvPr id="75" name="Shape 75"/>
          <p:cNvSpPr txBox="1">
            <a:spLocks noGrp="1"/>
          </p:cNvSpPr>
          <p:nvPr>
            <p:ph type="body" idx="1"/>
          </p:nvPr>
        </p:nvSpPr>
        <p:spPr>
          <a:xfrm>
            <a:off x="786150" y="1682266"/>
            <a:ext cx="7571700" cy="4764899"/>
          </a:xfrm>
          <a:prstGeom prst="rect">
            <a:avLst/>
          </a:prstGeom>
        </p:spPr>
        <p:txBody>
          <a:bodyPr lIns="91425" tIns="91425" rIns="91425" bIns="91425" anchor="t" anchorCtr="0">
            <a:noAutofit/>
          </a:bodyPr>
          <a:lstStyle/>
          <a:p>
            <a:pPr lvl="0" rtl="0">
              <a:spcBef>
                <a:spcPts val="0"/>
              </a:spcBef>
              <a:buNone/>
            </a:pPr>
            <a:r>
              <a:rPr lang="en">
                <a:solidFill>
                  <a:srgbClr val="000000"/>
                </a:solidFill>
              </a:rPr>
              <a:t>We employed it in our example network.</a:t>
            </a:r>
          </a:p>
        </p:txBody>
      </p:sp>
      <p:pic>
        <p:nvPicPr>
          <p:cNvPr id="76" name="Shape 76"/>
          <p:cNvPicPr preferRelativeResize="0"/>
          <p:nvPr/>
        </p:nvPicPr>
        <p:blipFill>
          <a:blip r:embed="rId3">
            <a:alphaModFix/>
          </a:blip>
          <a:stretch>
            <a:fillRect/>
          </a:stretch>
        </p:blipFill>
        <p:spPr>
          <a:xfrm>
            <a:off x="1627925" y="2462300"/>
            <a:ext cx="5888149" cy="43957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Shape 362"/>
          <p:cNvSpPr txBox="1">
            <a:spLocks noGrp="1"/>
          </p:cNvSpPr>
          <p:nvPr>
            <p:ph type="title"/>
          </p:nvPr>
        </p:nvSpPr>
        <p:spPr>
          <a:xfrm>
            <a:off x="786150" y="410826"/>
            <a:ext cx="7571700" cy="936899"/>
          </a:xfrm>
          <a:prstGeom prst="rect">
            <a:avLst/>
          </a:prstGeom>
        </p:spPr>
        <p:txBody>
          <a:bodyPr lIns="91425" tIns="91425" rIns="91425" bIns="91425" anchor="b" anchorCtr="0">
            <a:noAutofit/>
          </a:bodyPr>
          <a:lstStyle/>
          <a:p>
            <a:pPr>
              <a:spcBef>
                <a:spcPts val="0"/>
              </a:spcBef>
              <a:buNone/>
            </a:pPr>
            <a:r>
              <a:rPr lang="en" sz="3000"/>
              <a:t>Router on a Stick</a:t>
            </a:r>
          </a:p>
        </p:txBody>
      </p:sp>
      <p:sp>
        <p:nvSpPr>
          <p:cNvPr id="363" name="Shape 363"/>
          <p:cNvSpPr txBox="1">
            <a:spLocks noGrp="1"/>
          </p:cNvSpPr>
          <p:nvPr>
            <p:ph type="body" idx="1"/>
          </p:nvPr>
        </p:nvSpPr>
        <p:spPr>
          <a:xfrm>
            <a:off x="786150" y="1682275"/>
            <a:ext cx="3789000" cy="4764899"/>
          </a:xfrm>
          <a:prstGeom prst="rect">
            <a:avLst/>
          </a:prstGeom>
        </p:spPr>
        <p:txBody>
          <a:bodyPr lIns="91425" tIns="91425" rIns="91425" bIns="91425" anchor="t" anchorCtr="0">
            <a:noAutofit/>
          </a:bodyPr>
          <a:lstStyle/>
          <a:p>
            <a:pPr rtl="0">
              <a:spcBef>
                <a:spcPts val="0"/>
              </a:spcBef>
              <a:buNone/>
            </a:pPr>
            <a:r>
              <a:rPr lang="en" sz="1800"/>
              <a:t>First configure 2 vlans on a switch like we did earlier:</a:t>
            </a:r>
          </a:p>
          <a:p>
            <a:pPr lvl="0" rtl="0">
              <a:spcBef>
                <a:spcPts val="0"/>
              </a:spcBef>
              <a:buClr>
                <a:schemeClr val="dk1"/>
              </a:buClr>
              <a:buSzPct val="110000"/>
              <a:buFont typeface="Arial"/>
              <a:buNone/>
            </a:pPr>
            <a:r>
              <a:rPr lang="en" sz="1000">
                <a:solidFill>
                  <a:schemeClr val="dk2"/>
                </a:solidFill>
                <a:latin typeface="Courier New"/>
                <a:ea typeface="Courier New"/>
                <a:cs typeface="Courier New"/>
                <a:sym typeface="Courier New"/>
              </a:rPr>
              <a:t>Enter configuration commands, one per line.  End with CNTL/Z.</a:t>
            </a:r>
          </a:p>
          <a:p>
            <a:pPr lvl="0" rtl="0">
              <a:spcBef>
                <a:spcPts val="0"/>
              </a:spcBef>
              <a:buClr>
                <a:schemeClr val="dk1"/>
              </a:buClr>
              <a:buSzPct val="110000"/>
              <a:buFont typeface="Arial"/>
              <a:buNone/>
            </a:pPr>
            <a:r>
              <a:rPr lang="en" sz="1000">
                <a:solidFill>
                  <a:schemeClr val="dk2"/>
                </a:solidFill>
                <a:latin typeface="Courier New"/>
                <a:ea typeface="Courier New"/>
                <a:cs typeface="Courier New"/>
                <a:sym typeface="Courier New"/>
              </a:rPr>
              <a:t>Switch(config)#vlan 10</a:t>
            </a:r>
          </a:p>
          <a:p>
            <a:pPr lvl="0" rtl="0">
              <a:spcBef>
                <a:spcPts val="0"/>
              </a:spcBef>
              <a:buClr>
                <a:schemeClr val="dk1"/>
              </a:buClr>
              <a:buSzPct val="110000"/>
              <a:buFont typeface="Arial"/>
              <a:buNone/>
            </a:pPr>
            <a:r>
              <a:rPr lang="en" sz="1000">
                <a:solidFill>
                  <a:schemeClr val="dk2"/>
                </a:solidFill>
                <a:latin typeface="Courier New"/>
                <a:ea typeface="Courier New"/>
                <a:cs typeface="Courier New"/>
                <a:sym typeface="Courier New"/>
              </a:rPr>
              <a:t>Switch(config-vlan)#name BOSS //your desired VLAN name</a:t>
            </a:r>
          </a:p>
          <a:p>
            <a:pPr lvl="0" rtl="0">
              <a:spcBef>
                <a:spcPts val="0"/>
              </a:spcBef>
              <a:buClr>
                <a:schemeClr val="dk1"/>
              </a:buClr>
              <a:buSzPct val="110000"/>
              <a:buFont typeface="Arial"/>
              <a:buNone/>
            </a:pPr>
            <a:r>
              <a:rPr lang="en" sz="1000">
                <a:solidFill>
                  <a:schemeClr val="dk2"/>
                </a:solidFill>
                <a:latin typeface="Courier New"/>
                <a:ea typeface="Courier New"/>
                <a:cs typeface="Courier New"/>
                <a:sym typeface="Courier New"/>
              </a:rPr>
              <a:t>Switch(config-vlan)#exit</a:t>
            </a:r>
          </a:p>
          <a:p>
            <a:pPr lvl="0" rtl="0">
              <a:spcBef>
                <a:spcPts val="0"/>
              </a:spcBef>
              <a:buClr>
                <a:schemeClr val="dk1"/>
              </a:buClr>
              <a:buSzPct val="110000"/>
              <a:buFont typeface="Arial"/>
              <a:buNone/>
            </a:pPr>
            <a:r>
              <a:rPr lang="en" sz="1000">
                <a:solidFill>
                  <a:schemeClr val="dk2"/>
                </a:solidFill>
                <a:latin typeface="Courier New"/>
                <a:ea typeface="Courier New"/>
                <a:cs typeface="Courier New"/>
                <a:sym typeface="Courier New"/>
              </a:rPr>
              <a:t>Switch(config)#vlan 20</a:t>
            </a:r>
          </a:p>
          <a:p>
            <a:pPr lvl="0" rtl="0">
              <a:spcBef>
                <a:spcPts val="0"/>
              </a:spcBef>
              <a:buClr>
                <a:schemeClr val="dk1"/>
              </a:buClr>
              <a:buSzPct val="110000"/>
              <a:buFont typeface="Arial"/>
              <a:buNone/>
            </a:pPr>
            <a:r>
              <a:rPr lang="en" sz="1000">
                <a:solidFill>
                  <a:schemeClr val="dk2"/>
                </a:solidFill>
                <a:latin typeface="Courier New"/>
                <a:ea typeface="Courier New"/>
                <a:cs typeface="Courier New"/>
                <a:sym typeface="Courier New"/>
              </a:rPr>
              <a:t>Switch(config-vlan)#name MARKETING //your desired VLAN name</a:t>
            </a:r>
          </a:p>
          <a:p>
            <a:pPr lvl="0" rtl="0">
              <a:spcBef>
                <a:spcPts val="0"/>
              </a:spcBef>
              <a:buClr>
                <a:schemeClr val="dk1"/>
              </a:buClr>
              <a:buSzPct val="110000"/>
              <a:buFont typeface="Arial"/>
              <a:buNone/>
            </a:pPr>
            <a:r>
              <a:rPr lang="en" sz="1000">
                <a:solidFill>
                  <a:schemeClr val="dk2"/>
                </a:solidFill>
                <a:latin typeface="Courier New"/>
                <a:ea typeface="Courier New"/>
                <a:cs typeface="Courier New"/>
                <a:sym typeface="Courier New"/>
              </a:rPr>
              <a:t>Switch(config-vlan)#exit</a:t>
            </a:r>
          </a:p>
          <a:p>
            <a:pPr lvl="0" rtl="0">
              <a:spcBef>
                <a:spcPts val="0"/>
              </a:spcBef>
              <a:buClr>
                <a:schemeClr val="dk1"/>
              </a:buClr>
              <a:buSzPct val="110000"/>
              <a:buFont typeface="Arial"/>
              <a:buNone/>
            </a:pPr>
            <a:r>
              <a:rPr lang="en" sz="1000">
                <a:solidFill>
                  <a:schemeClr val="dk2"/>
                </a:solidFill>
                <a:latin typeface="Courier New"/>
                <a:ea typeface="Courier New"/>
                <a:cs typeface="Courier New"/>
                <a:sym typeface="Courier New"/>
              </a:rPr>
              <a:t>(press ctrl-z)</a:t>
            </a:r>
          </a:p>
          <a:p>
            <a:pPr lvl="0" rtl="0">
              <a:spcBef>
                <a:spcPts val="0"/>
              </a:spcBef>
              <a:buClr>
                <a:schemeClr val="dk1"/>
              </a:buClr>
              <a:buFont typeface="Arial"/>
              <a:buNone/>
            </a:pPr>
            <a:endParaRPr sz="1000">
              <a:solidFill>
                <a:schemeClr val="dk2"/>
              </a:solidFill>
              <a:latin typeface="Courier New"/>
              <a:ea typeface="Courier New"/>
              <a:cs typeface="Courier New"/>
              <a:sym typeface="Courier New"/>
            </a:endParaRPr>
          </a:p>
          <a:p>
            <a:pPr lvl="0" rtl="0">
              <a:spcBef>
                <a:spcPts val="0"/>
              </a:spcBef>
              <a:buClr>
                <a:schemeClr val="dk1"/>
              </a:buClr>
              <a:buSzPct val="110000"/>
              <a:buFont typeface="Arial"/>
              <a:buNone/>
            </a:pPr>
            <a:r>
              <a:rPr lang="en" sz="1000">
                <a:solidFill>
                  <a:schemeClr val="dk2"/>
                </a:solidFill>
                <a:latin typeface="Courier New"/>
                <a:ea typeface="Courier New"/>
                <a:cs typeface="Courier New"/>
                <a:sym typeface="Courier New"/>
              </a:rPr>
              <a:t>Switch(config)#interface f0/1 //you can shorten the command to int f0/1, f0/1 is the port where the PC is connected to.</a:t>
            </a:r>
          </a:p>
          <a:p>
            <a:pPr lvl="0" rtl="0">
              <a:spcBef>
                <a:spcPts val="0"/>
              </a:spcBef>
              <a:buClr>
                <a:schemeClr val="dk1"/>
              </a:buClr>
              <a:buSzPct val="110000"/>
              <a:buFont typeface="Arial"/>
              <a:buNone/>
            </a:pPr>
            <a:r>
              <a:rPr lang="en" sz="1000">
                <a:solidFill>
                  <a:schemeClr val="dk2"/>
                </a:solidFill>
                <a:latin typeface="Courier New"/>
                <a:ea typeface="Courier New"/>
                <a:cs typeface="Courier New"/>
                <a:sym typeface="Courier New"/>
              </a:rPr>
              <a:t>Switch(config-if)#switchport access vlan 10</a:t>
            </a:r>
          </a:p>
          <a:p>
            <a:pPr lvl="0" rtl="0">
              <a:spcBef>
                <a:spcPts val="0"/>
              </a:spcBef>
              <a:buClr>
                <a:schemeClr val="dk1"/>
              </a:buClr>
              <a:buSzPct val="110000"/>
              <a:buFont typeface="Arial"/>
              <a:buNone/>
            </a:pPr>
            <a:r>
              <a:rPr lang="en" sz="1000">
                <a:solidFill>
                  <a:schemeClr val="dk2"/>
                </a:solidFill>
                <a:latin typeface="Courier New"/>
                <a:ea typeface="Courier New"/>
                <a:cs typeface="Courier New"/>
                <a:sym typeface="Courier New"/>
              </a:rPr>
              <a:t>Switch(config-if)#exit</a:t>
            </a:r>
          </a:p>
          <a:p>
            <a:pPr lvl="0" rtl="0">
              <a:spcBef>
                <a:spcPts val="0"/>
              </a:spcBef>
              <a:buClr>
                <a:schemeClr val="dk1"/>
              </a:buClr>
              <a:buSzPct val="110000"/>
              <a:buFont typeface="Arial"/>
              <a:buNone/>
            </a:pPr>
            <a:r>
              <a:rPr lang="en" sz="1000">
                <a:solidFill>
                  <a:schemeClr val="dk2"/>
                </a:solidFill>
                <a:latin typeface="Courier New"/>
                <a:ea typeface="Courier New"/>
                <a:cs typeface="Courier New"/>
                <a:sym typeface="Courier New"/>
              </a:rPr>
              <a:t>Switch(config)#interface f0/2</a:t>
            </a:r>
          </a:p>
          <a:p>
            <a:pPr>
              <a:spcBef>
                <a:spcPts val="0"/>
              </a:spcBef>
              <a:buNone/>
            </a:pPr>
            <a:endParaRPr sz="1800"/>
          </a:p>
        </p:txBody>
      </p:sp>
      <p:pic>
        <p:nvPicPr>
          <p:cNvPr id="364" name="Shape 364"/>
          <p:cNvPicPr preferRelativeResize="0"/>
          <p:nvPr/>
        </p:nvPicPr>
        <p:blipFill rotWithShape="1">
          <a:blip r:embed="rId3">
            <a:alphaModFix/>
          </a:blip>
          <a:srcRect l="59938" t="17007" r="24137" b="42624"/>
          <a:stretch/>
        </p:blipFill>
        <p:spPr>
          <a:xfrm>
            <a:off x="5177225" y="1796499"/>
            <a:ext cx="3341587" cy="4764900"/>
          </a:xfrm>
          <a:prstGeom prst="rect">
            <a:avLst/>
          </a:prstGeom>
          <a:noFill/>
          <a:ln>
            <a:noFill/>
          </a:ln>
        </p:spPr>
      </p:pic>
      <p:sp>
        <p:nvSpPr>
          <p:cNvPr id="365" name="Shape 365"/>
          <p:cNvSpPr/>
          <p:nvPr/>
        </p:nvSpPr>
        <p:spPr>
          <a:xfrm>
            <a:off x="5365975" y="3487400"/>
            <a:ext cx="2696400" cy="2822400"/>
          </a:xfrm>
          <a:prstGeom prst="ellipse">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Shape 370"/>
          <p:cNvSpPr txBox="1">
            <a:spLocks noGrp="1"/>
          </p:cNvSpPr>
          <p:nvPr>
            <p:ph type="title"/>
          </p:nvPr>
        </p:nvSpPr>
        <p:spPr>
          <a:xfrm>
            <a:off x="786150" y="410826"/>
            <a:ext cx="7571700" cy="936899"/>
          </a:xfrm>
          <a:prstGeom prst="rect">
            <a:avLst/>
          </a:prstGeom>
        </p:spPr>
        <p:txBody>
          <a:bodyPr lIns="91425" tIns="91425" rIns="91425" bIns="91425" anchor="b" anchorCtr="0">
            <a:noAutofit/>
          </a:bodyPr>
          <a:lstStyle/>
          <a:p>
            <a:pPr>
              <a:spcBef>
                <a:spcPts val="0"/>
              </a:spcBef>
              <a:buNone/>
            </a:pPr>
            <a:r>
              <a:rPr lang="en" sz="3000"/>
              <a:t>Router on a Stick</a:t>
            </a:r>
          </a:p>
        </p:txBody>
      </p:sp>
      <p:sp>
        <p:nvSpPr>
          <p:cNvPr id="371" name="Shape 371"/>
          <p:cNvSpPr txBox="1">
            <a:spLocks noGrp="1"/>
          </p:cNvSpPr>
          <p:nvPr>
            <p:ph type="body" idx="1"/>
          </p:nvPr>
        </p:nvSpPr>
        <p:spPr>
          <a:xfrm>
            <a:off x="786150" y="1682275"/>
            <a:ext cx="4714499" cy="4764899"/>
          </a:xfrm>
          <a:prstGeom prst="rect">
            <a:avLst/>
          </a:prstGeom>
        </p:spPr>
        <p:txBody>
          <a:bodyPr lIns="91425" tIns="91425" rIns="91425" bIns="91425" anchor="t" anchorCtr="0">
            <a:noAutofit/>
          </a:bodyPr>
          <a:lstStyle/>
          <a:p>
            <a:pPr rtl="0">
              <a:spcBef>
                <a:spcPts val="0"/>
              </a:spcBef>
              <a:buNone/>
            </a:pPr>
            <a:r>
              <a:rPr lang="en" sz="1800"/>
              <a:t>Next we configure the switch and set the interface between the switch and the router to trunk mode</a:t>
            </a:r>
          </a:p>
          <a:p>
            <a:pPr lvl="0" rtl="0">
              <a:spcBef>
                <a:spcPts val="0"/>
              </a:spcBef>
              <a:buClr>
                <a:schemeClr val="dk1"/>
              </a:buClr>
              <a:buFont typeface="Arial"/>
              <a:buNone/>
            </a:pPr>
            <a:endParaRPr sz="1000">
              <a:solidFill>
                <a:schemeClr val="dk2"/>
              </a:solidFill>
              <a:latin typeface="Courier New"/>
              <a:ea typeface="Courier New"/>
              <a:cs typeface="Courier New"/>
              <a:sym typeface="Courier New"/>
            </a:endParaRPr>
          </a:p>
          <a:p>
            <a:pPr lvl="0" rtl="0">
              <a:spcBef>
                <a:spcPts val="0"/>
              </a:spcBef>
              <a:buNone/>
            </a:pPr>
            <a:r>
              <a:rPr lang="en" sz="1000">
                <a:solidFill>
                  <a:schemeClr val="dk2"/>
                </a:solidFill>
                <a:latin typeface="Courier New"/>
                <a:ea typeface="Courier New"/>
                <a:cs typeface="Courier New"/>
                <a:sym typeface="Courier New"/>
              </a:rPr>
              <a:t>SW1#config t</a:t>
            </a:r>
          </a:p>
          <a:p>
            <a:pPr lvl="0" rtl="0">
              <a:spcBef>
                <a:spcPts val="0"/>
              </a:spcBef>
              <a:buNone/>
            </a:pPr>
            <a:r>
              <a:rPr lang="en" sz="1000">
                <a:solidFill>
                  <a:schemeClr val="dk2"/>
                </a:solidFill>
                <a:latin typeface="Courier New"/>
                <a:ea typeface="Courier New"/>
                <a:cs typeface="Courier New"/>
                <a:sym typeface="Courier New"/>
              </a:rPr>
              <a:t>SW1(config)#vlan 10</a:t>
            </a:r>
          </a:p>
          <a:p>
            <a:pPr lvl="0" rtl="0">
              <a:spcBef>
                <a:spcPts val="0"/>
              </a:spcBef>
              <a:buNone/>
            </a:pPr>
            <a:r>
              <a:rPr lang="en" sz="1000">
                <a:solidFill>
                  <a:schemeClr val="dk2"/>
                </a:solidFill>
                <a:latin typeface="Courier New"/>
                <a:ea typeface="Courier New"/>
                <a:cs typeface="Courier New"/>
                <a:sym typeface="Courier New"/>
              </a:rPr>
              <a:t>SW1(config-vlan)#vlan 20</a:t>
            </a:r>
          </a:p>
          <a:p>
            <a:pPr lvl="0" rtl="0">
              <a:spcBef>
                <a:spcPts val="0"/>
              </a:spcBef>
              <a:buNone/>
            </a:pPr>
            <a:r>
              <a:rPr lang="en" sz="1000">
                <a:solidFill>
                  <a:schemeClr val="dk2"/>
                </a:solidFill>
                <a:latin typeface="Courier New"/>
                <a:ea typeface="Courier New"/>
                <a:cs typeface="Courier New"/>
                <a:sym typeface="Courier New"/>
              </a:rPr>
              <a:t>SW1(config-vlan)#exit  </a:t>
            </a:r>
          </a:p>
          <a:p>
            <a:pPr lvl="0" rtl="0">
              <a:spcBef>
                <a:spcPts val="0"/>
              </a:spcBef>
              <a:buNone/>
            </a:pPr>
            <a:r>
              <a:rPr lang="en" sz="1000">
                <a:solidFill>
                  <a:schemeClr val="dk2"/>
                </a:solidFill>
                <a:latin typeface="Courier New"/>
                <a:ea typeface="Courier New"/>
                <a:cs typeface="Courier New"/>
                <a:sym typeface="Courier New"/>
              </a:rPr>
              <a:t> </a:t>
            </a:r>
          </a:p>
          <a:p>
            <a:pPr lvl="0" rtl="0">
              <a:spcBef>
                <a:spcPts val="0"/>
              </a:spcBef>
              <a:buNone/>
            </a:pPr>
            <a:r>
              <a:rPr lang="en" sz="1000">
                <a:solidFill>
                  <a:schemeClr val="dk2"/>
                </a:solidFill>
                <a:latin typeface="Courier New"/>
                <a:ea typeface="Courier New"/>
                <a:cs typeface="Courier New"/>
                <a:sym typeface="Courier New"/>
              </a:rPr>
              <a:t>The fastethernet (fa0/3) will be set to trunk mode:  </a:t>
            </a:r>
          </a:p>
          <a:p>
            <a:pPr lvl="0" rtl="0">
              <a:spcBef>
                <a:spcPts val="0"/>
              </a:spcBef>
              <a:buNone/>
            </a:pPr>
            <a:r>
              <a:rPr lang="en" sz="1000">
                <a:solidFill>
                  <a:schemeClr val="dk2"/>
                </a:solidFill>
                <a:latin typeface="Courier New"/>
                <a:ea typeface="Courier New"/>
                <a:cs typeface="Courier New"/>
                <a:sym typeface="Courier New"/>
              </a:rPr>
              <a:t>SW1(config)#interface fa0/3 SW1(config-if)#switchport mode trunk </a:t>
            </a:r>
          </a:p>
          <a:p>
            <a:pPr lvl="0" rtl="0">
              <a:spcBef>
                <a:spcPts val="0"/>
              </a:spcBef>
              <a:buNone/>
            </a:pPr>
            <a:r>
              <a:rPr lang="en" sz="1000">
                <a:solidFill>
                  <a:schemeClr val="dk2"/>
                </a:solidFill>
                <a:latin typeface="Courier New"/>
                <a:ea typeface="Courier New"/>
                <a:cs typeface="Courier New"/>
                <a:sym typeface="Courier New"/>
              </a:rPr>
              <a:t>SW1(config-if)#end </a:t>
            </a:r>
          </a:p>
          <a:p>
            <a:pPr lvl="0">
              <a:spcBef>
                <a:spcPts val="0"/>
              </a:spcBef>
              <a:buNone/>
            </a:pPr>
            <a:endParaRPr sz="1000">
              <a:solidFill>
                <a:schemeClr val="dk2"/>
              </a:solidFill>
              <a:latin typeface="Courier New"/>
              <a:ea typeface="Courier New"/>
              <a:cs typeface="Courier New"/>
              <a:sym typeface="Courier New"/>
            </a:endParaRPr>
          </a:p>
        </p:txBody>
      </p:sp>
      <p:pic>
        <p:nvPicPr>
          <p:cNvPr id="372" name="Shape 372"/>
          <p:cNvPicPr preferRelativeResize="0"/>
          <p:nvPr/>
        </p:nvPicPr>
        <p:blipFill rotWithShape="1">
          <a:blip r:embed="rId3">
            <a:alphaModFix/>
          </a:blip>
          <a:srcRect l="59938" t="17007" r="24137" b="42624"/>
          <a:stretch/>
        </p:blipFill>
        <p:spPr>
          <a:xfrm>
            <a:off x="5281825" y="2060950"/>
            <a:ext cx="3076027" cy="4386225"/>
          </a:xfrm>
          <a:prstGeom prst="rect">
            <a:avLst/>
          </a:prstGeom>
          <a:noFill/>
          <a:ln>
            <a:noFill/>
          </a:ln>
        </p:spPr>
      </p:pic>
      <p:sp>
        <p:nvSpPr>
          <p:cNvPr id="373" name="Shape 373"/>
          <p:cNvSpPr/>
          <p:nvPr/>
        </p:nvSpPr>
        <p:spPr>
          <a:xfrm>
            <a:off x="6471500" y="3667175"/>
            <a:ext cx="269700" cy="287699"/>
          </a:xfrm>
          <a:prstGeom prst="ellipse">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74" name="Shape 374"/>
          <p:cNvSpPr txBox="1"/>
          <p:nvPr/>
        </p:nvSpPr>
        <p:spPr>
          <a:xfrm>
            <a:off x="7064725" y="3586300"/>
            <a:ext cx="889800" cy="368700"/>
          </a:xfrm>
          <a:prstGeom prst="rect">
            <a:avLst/>
          </a:prstGeom>
          <a:noFill/>
          <a:ln>
            <a:noFill/>
          </a:ln>
        </p:spPr>
        <p:txBody>
          <a:bodyPr lIns="91425" tIns="91425" rIns="91425" bIns="91425" anchor="t" anchorCtr="0">
            <a:noAutofit/>
          </a:bodyPr>
          <a:lstStyle/>
          <a:p>
            <a:pPr>
              <a:spcBef>
                <a:spcPts val="0"/>
              </a:spcBef>
              <a:buNone/>
            </a:pPr>
            <a:r>
              <a:rPr lang="en" sz="1000"/>
              <a:t>fa0/3 set to trunk mode</a:t>
            </a:r>
          </a:p>
        </p:txBody>
      </p:sp>
      <p:cxnSp>
        <p:nvCxnSpPr>
          <p:cNvPr id="375" name="Shape 375"/>
          <p:cNvCxnSpPr>
            <a:stCxn id="374" idx="1"/>
            <a:endCxn id="373" idx="6"/>
          </p:cNvCxnSpPr>
          <p:nvPr/>
        </p:nvCxnSpPr>
        <p:spPr>
          <a:xfrm flipH="1">
            <a:off x="6741325" y="3770650"/>
            <a:ext cx="323400" cy="40500"/>
          </a:xfrm>
          <a:prstGeom prst="straightConnector1">
            <a:avLst/>
          </a:prstGeom>
          <a:noFill/>
          <a:ln w="19050" cap="flat" cmpd="sng">
            <a:solidFill>
              <a:schemeClr val="dk2"/>
            </a:solidFill>
            <a:prstDash val="solid"/>
            <a:round/>
            <a:headEnd type="none" w="lg" len="lg"/>
            <a:tailEnd type="triangle" w="lg" len="lg"/>
          </a:ln>
        </p:spPr>
      </p:cxnSp>
    </p:spTree>
  </p:cSld>
  <p:clrMapOvr>
    <a:masterClrMapping/>
  </p:clrMapOvr>
  <p:transition spd="slow">
    <p:cu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title"/>
          </p:nvPr>
        </p:nvSpPr>
        <p:spPr>
          <a:xfrm>
            <a:off x="786150" y="410826"/>
            <a:ext cx="7571700" cy="936899"/>
          </a:xfrm>
          <a:prstGeom prst="rect">
            <a:avLst/>
          </a:prstGeom>
        </p:spPr>
        <p:txBody>
          <a:bodyPr lIns="91425" tIns="91425" rIns="91425" bIns="91425" anchor="b" anchorCtr="0">
            <a:noAutofit/>
          </a:bodyPr>
          <a:lstStyle/>
          <a:p>
            <a:pPr>
              <a:spcBef>
                <a:spcPts val="0"/>
              </a:spcBef>
              <a:buNone/>
            </a:pPr>
            <a:r>
              <a:rPr lang="en" sz="3000"/>
              <a:t>More VLAN Configurations</a:t>
            </a:r>
          </a:p>
        </p:txBody>
      </p:sp>
      <p:sp>
        <p:nvSpPr>
          <p:cNvPr id="381" name="Shape 381"/>
          <p:cNvSpPr txBox="1">
            <a:spLocks noGrp="1"/>
          </p:cNvSpPr>
          <p:nvPr>
            <p:ph type="body" idx="1"/>
          </p:nvPr>
        </p:nvSpPr>
        <p:spPr>
          <a:xfrm>
            <a:off x="786150" y="1682275"/>
            <a:ext cx="3249599" cy="4764899"/>
          </a:xfrm>
          <a:prstGeom prst="rect">
            <a:avLst/>
          </a:prstGeom>
        </p:spPr>
        <p:txBody>
          <a:bodyPr lIns="91425" tIns="91425" rIns="91425" bIns="91425" anchor="t" anchorCtr="0">
            <a:noAutofit/>
          </a:bodyPr>
          <a:lstStyle/>
          <a:p>
            <a:pPr rtl="0">
              <a:spcBef>
                <a:spcPts val="0"/>
              </a:spcBef>
              <a:buNone/>
            </a:pPr>
            <a:r>
              <a:rPr lang="en" sz="1800">
                <a:solidFill>
                  <a:schemeClr val="dk1"/>
                </a:solidFill>
                <a:latin typeface="Arial"/>
                <a:ea typeface="Arial"/>
                <a:cs typeface="Arial"/>
                <a:sym typeface="Arial"/>
              </a:rPr>
              <a:t>Make 2 vlans on each switch</a:t>
            </a:r>
          </a:p>
          <a:p>
            <a:pPr rtl="0">
              <a:spcBef>
                <a:spcPts val="0"/>
              </a:spcBef>
              <a:buNone/>
            </a:pPr>
            <a:endParaRPr sz="1800">
              <a:solidFill>
                <a:schemeClr val="dk1"/>
              </a:solidFill>
              <a:latin typeface="Arial"/>
              <a:ea typeface="Arial"/>
              <a:cs typeface="Arial"/>
              <a:sym typeface="Arial"/>
            </a:endParaRPr>
          </a:p>
          <a:p>
            <a:pPr lvl="0" rtl="0">
              <a:spcBef>
                <a:spcPts val="0"/>
              </a:spcBef>
              <a:buNone/>
            </a:pPr>
            <a:r>
              <a:rPr lang="en" sz="1800">
                <a:solidFill>
                  <a:schemeClr val="dk1"/>
                </a:solidFill>
                <a:latin typeface="Arial"/>
                <a:ea typeface="Arial"/>
                <a:cs typeface="Arial"/>
                <a:sym typeface="Arial"/>
              </a:rPr>
              <a:t>Use same process we previously used to configure 2 new vlans and then the switch and the router</a:t>
            </a:r>
          </a:p>
          <a:p>
            <a:pPr lvl="0">
              <a:spcBef>
                <a:spcPts val="0"/>
              </a:spcBef>
              <a:buNone/>
            </a:pPr>
            <a:endParaRPr sz="1800"/>
          </a:p>
        </p:txBody>
      </p:sp>
      <p:pic>
        <p:nvPicPr>
          <p:cNvPr id="382" name="Shape 382"/>
          <p:cNvPicPr preferRelativeResize="0"/>
          <p:nvPr/>
        </p:nvPicPr>
        <p:blipFill rotWithShape="1">
          <a:blip r:embed="rId3">
            <a:alphaModFix/>
          </a:blip>
          <a:srcRect l="59830" t="15396" r="12548" b="38643"/>
          <a:stretch/>
        </p:blipFill>
        <p:spPr>
          <a:xfrm>
            <a:off x="4075648" y="1815625"/>
            <a:ext cx="3726124" cy="348742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title"/>
          </p:nvPr>
        </p:nvSpPr>
        <p:spPr>
          <a:xfrm>
            <a:off x="786150" y="410826"/>
            <a:ext cx="7571700" cy="936899"/>
          </a:xfrm>
          <a:prstGeom prst="rect">
            <a:avLst/>
          </a:prstGeom>
        </p:spPr>
        <p:txBody>
          <a:bodyPr lIns="91425" tIns="91425" rIns="91425" bIns="91425" anchor="b" anchorCtr="0">
            <a:noAutofit/>
          </a:bodyPr>
          <a:lstStyle/>
          <a:p>
            <a:pPr lvl="0">
              <a:spcBef>
                <a:spcPts val="0"/>
              </a:spcBef>
              <a:buNone/>
            </a:pPr>
            <a:r>
              <a:rPr lang="en" sz="3000"/>
              <a:t>More VLAN Configurations</a:t>
            </a:r>
          </a:p>
        </p:txBody>
      </p:sp>
      <p:sp>
        <p:nvSpPr>
          <p:cNvPr id="388" name="Shape 388"/>
          <p:cNvSpPr txBox="1">
            <a:spLocks noGrp="1"/>
          </p:cNvSpPr>
          <p:nvPr>
            <p:ph type="body" idx="1"/>
          </p:nvPr>
        </p:nvSpPr>
        <p:spPr>
          <a:xfrm>
            <a:off x="930675" y="1721675"/>
            <a:ext cx="2340600" cy="4764899"/>
          </a:xfrm>
          <a:prstGeom prst="rect">
            <a:avLst/>
          </a:prstGeom>
        </p:spPr>
        <p:txBody>
          <a:bodyPr lIns="91425" tIns="91425" rIns="91425" bIns="91425" anchor="t" anchorCtr="0">
            <a:noAutofit/>
          </a:bodyPr>
          <a:lstStyle/>
          <a:p>
            <a:pPr rtl="0">
              <a:spcBef>
                <a:spcPts val="0"/>
              </a:spcBef>
              <a:buNone/>
            </a:pPr>
            <a:r>
              <a:rPr lang="en" sz="1800"/>
              <a:t>Make a network with 3 switches and 4 vlans with 3 computers attached to each vlan</a:t>
            </a:r>
          </a:p>
          <a:p>
            <a:pPr rtl="0">
              <a:spcBef>
                <a:spcPts val="0"/>
              </a:spcBef>
              <a:buNone/>
            </a:pPr>
            <a:endParaRPr sz="1800"/>
          </a:p>
          <a:p>
            <a:pPr>
              <a:spcBef>
                <a:spcPts val="0"/>
              </a:spcBef>
              <a:buNone/>
            </a:pPr>
            <a:r>
              <a:rPr lang="en" sz="1800"/>
              <a:t>Repeat the same processes to add 4 vlans per switch and configure the router with 3 trunk ports</a:t>
            </a:r>
          </a:p>
        </p:txBody>
      </p:sp>
      <p:pic>
        <p:nvPicPr>
          <p:cNvPr id="389" name="Shape 389"/>
          <p:cNvPicPr preferRelativeResize="0"/>
          <p:nvPr/>
        </p:nvPicPr>
        <p:blipFill rotWithShape="1">
          <a:blip r:embed="rId3">
            <a:alphaModFix/>
          </a:blip>
          <a:srcRect l="51407" t="21880" r="6817" b="33034"/>
          <a:stretch/>
        </p:blipFill>
        <p:spPr>
          <a:xfrm>
            <a:off x="3325625" y="2858250"/>
            <a:ext cx="5818372" cy="3532075"/>
          </a:xfrm>
          <a:prstGeom prst="rect">
            <a:avLst/>
          </a:prstGeom>
          <a:noFill/>
          <a:ln>
            <a:noFill/>
          </a:ln>
        </p:spPr>
      </p:pic>
      <p:sp>
        <p:nvSpPr>
          <p:cNvPr id="390" name="Shape 390"/>
          <p:cNvSpPr/>
          <p:nvPr/>
        </p:nvSpPr>
        <p:spPr>
          <a:xfrm>
            <a:off x="3388550" y="5392925"/>
            <a:ext cx="377399" cy="467399"/>
          </a:xfrm>
          <a:prstGeom prst="ellipse">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91" name="Shape 391"/>
          <p:cNvSpPr/>
          <p:nvPr/>
        </p:nvSpPr>
        <p:spPr>
          <a:xfrm>
            <a:off x="5563300" y="5392925"/>
            <a:ext cx="377399" cy="467399"/>
          </a:xfrm>
          <a:prstGeom prst="ellipse">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92" name="Shape 392"/>
          <p:cNvSpPr/>
          <p:nvPr/>
        </p:nvSpPr>
        <p:spPr>
          <a:xfrm>
            <a:off x="7351550" y="5392925"/>
            <a:ext cx="377399" cy="467399"/>
          </a:xfrm>
          <a:prstGeom prst="ellipse">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93" name="Shape 393"/>
          <p:cNvSpPr/>
          <p:nvPr/>
        </p:nvSpPr>
        <p:spPr>
          <a:xfrm>
            <a:off x="3883225" y="5392925"/>
            <a:ext cx="377399" cy="467399"/>
          </a:xfrm>
          <a:prstGeom prst="ellipse">
            <a:avLst/>
          </a:prstGeom>
          <a:no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94" name="Shape 394"/>
          <p:cNvSpPr/>
          <p:nvPr/>
        </p:nvSpPr>
        <p:spPr>
          <a:xfrm>
            <a:off x="4377900" y="5392925"/>
            <a:ext cx="377399" cy="467399"/>
          </a:xfrm>
          <a:prstGeom prst="ellipse">
            <a:avLst/>
          </a:prstGeom>
          <a:no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95" name="Shape 395"/>
          <p:cNvSpPr/>
          <p:nvPr/>
        </p:nvSpPr>
        <p:spPr>
          <a:xfrm>
            <a:off x="5983212" y="5392925"/>
            <a:ext cx="377399" cy="467399"/>
          </a:xfrm>
          <a:prstGeom prst="ellipse">
            <a:avLst/>
          </a:prstGeom>
          <a:no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96" name="Shape 396"/>
          <p:cNvSpPr/>
          <p:nvPr/>
        </p:nvSpPr>
        <p:spPr>
          <a:xfrm>
            <a:off x="4872575" y="5392925"/>
            <a:ext cx="377399" cy="467399"/>
          </a:xfrm>
          <a:prstGeom prst="ellipse">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97" name="Shape 397"/>
          <p:cNvSpPr/>
          <p:nvPr/>
        </p:nvSpPr>
        <p:spPr>
          <a:xfrm>
            <a:off x="6457425" y="5392925"/>
            <a:ext cx="377399" cy="467399"/>
          </a:xfrm>
          <a:prstGeom prst="ellipse">
            <a:avLst/>
          </a:prstGeom>
          <a:no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98" name="Shape 398"/>
          <p:cNvSpPr/>
          <p:nvPr/>
        </p:nvSpPr>
        <p:spPr>
          <a:xfrm>
            <a:off x="6931625" y="5392925"/>
            <a:ext cx="377399" cy="467399"/>
          </a:xfrm>
          <a:prstGeom prst="ellipse">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99" name="Shape 399"/>
          <p:cNvSpPr/>
          <p:nvPr/>
        </p:nvSpPr>
        <p:spPr>
          <a:xfrm>
            <a:off x="7738050" y="5392925"/>
            <a:ext cx="377399" cy="467399"/>
          </a:xfrm>
          <a:prstGeom prst="ellipse">
            <a:avLst/>
          </a:prstGeom>
          <a:no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00" name="Shape 400"/>
          <p:cNvSpPr/>
          <p:nvPr/>
        </p:nvSpPr>
        <p:spPr>
          <a:xfrm>
            <a:off x="8624675" y="5460850"/>
            <a:ext cx="377399" cy="467399"/>
          </a:xfrm>
          <a:prstGeom prst="ellipse">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01" name="Shape 401"/>
          <p:cNvSpPr/>
          <p:nvPr/>
        </p:nvSpPr>
        <p:spPr>
          <a:xfrm>
            <a:off x="8181362" y="5460850"/>
            <a:ext cx="377399" cy="467399"/>
          </a:xfrm>
          <a:prstGeom prst="ellipse">
            <a:avLst/>
          </a:prstGeom>
          <a:no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02" name="Shape 402"/>
          <p:cNvSpPr txBox="1"/>
          <p:nvPr/>
        </p:nvSpPr>
        <p:spPr>
          <a:xfrm>
            <a:off x="3361600" y="5950200"/>
            <a:ext cx="422399" cy="287699"/>
          </a:xfrm>
          <a:prstGeom prst="rect">
            <a:avLst/>
          </a:prstGeom>
          <a:noFill/>
          <a:ln>
            <a:noFill/>
          </a:ln>
        </p:spPr>
        <p:txBody>
          <a:bodyPr lIns="91425" tIns="91425" rIns="91425" bIns="91425" anchor="t" anchorCtr="0">
            <a:noAutofit/>
          </a:bodyPr>
          <a:lstStyle/>
          <a:p>
            <a:pPr>
              <a:spcBef>
                <a:spcPts val="0"/>
              </a:spcBef>
              <a:buNone/>
            </a:pPr>
            <a:endParaRPr/>
          </a:p>
        </p:txBody>
      </p:sp>
      <p:sp>
        <p:nvSpPr>
          <p:cNvPr id="403" name="Shape 403"/>
          <p:cNvSpPr txBox="1"/>
          <p:nvPr/>
        </p:nvSpPr>
        <p:spPr>
          <a:xfrm>
            <a:off x="3271750" y="5905350"/>
            <a:ext cx="494100" cy="377399"/>
          </a:xfrm>
          <a:prstGeom prst="rect">
            <a:avLst/>
          </a:prstGeom>
          <a:noFill/>
          <a:ln>
            <a:noFill/>
          </a:ln>
        </p:spPr>
        <p:txBody>
          <a:bodyPr lIns="91425" tIns="91425" rIns="91425" bIns="91425" anchor="t" anchorCtr="0">
            <a:noAutofit/>
          </a:bodyPr>
          <a:lstStyle/>
          <a:p>
            <a:pPr>
              <a:spcBef>
                <a:spcPts val="0"/>
              </a:spcBef>
              <a:buNone/>
            </a:pPr>
            <a:r>
              <a:rPr lang="en" sz="1000">
                <a:solidFill>
                  <a:srgbClr val="FF0000"/>
                </a:solidFill>
              </a:rPr>
              <a:t>vlan1</a:t>
            </a:r>
          </a:p>
        </p:txBody>
      </p:sp>
      <p:sp>
        <p:nvSpPr>
          <p:cNvPr id="404" name="Shape 404"/>
          <p:cNvSpPr txBox="1"/>
          <p:nvPr/>
        </p:nvSpPr>
        <p:spPr>
          <a:xfrm>
            <a:off x="3766237" y="5922737"/>
            <a:ext cx="494100" cy="377399"/>
          </a:xfrm>
          <a:prstGeom prst="rect">
            <a:avLst/>
          </a:prstGeom>
          <a:noFill/>
          <a:ln>
            <a:noFill/>
          </a:ln>
        </p:spPr>
        <p:txBody>
          <a:bodyPr lIns="91425" tIns="91425" rIns="91425" bIns="91425" anchor="t" anchorCtr="0">
            <a:noAutofit/>
          </a:bodyPr>
          <a:lstStyle/>
          <a:p>
            <a:pPr lvl="0" rtl="0">
              <a:spcBef>
                <a:spcPts val="0"/>
              </a:spcBef>
              <a:buNone/>
            </a:pPr>
            <a:r>
              <a:rPr lang="en" sz="1000">
                <a:solidFill>
                  <a:srgbClr val="FF9900"/>
                </a:solidFill>
              </a:rPr>
              <a:t>vlan2</a:t>
            </a:r>
          </a:p>
        </p:txBody>
      </p:sp>
      <p:sp>
        <p:nvSpPr>
          <p:cNvPr id="405" name="Shape 405"/>
          <p:cNvSpPr txBox="1"/>
          <p:nvPr/>
        </p:nvSpPr>
        <p:spPr>
          <a:xfrm>
            <a:off x="4755300" y="5905350"/>
            <a:ext cx="494100" cy="377399"/>
          </a:xfrm>
          <a:prstGeom prst="rect">
            <a:avLst/>
          </a:prstGeom>
          <a:noFill/>
          <a:ln>
            <a:noFill/>
          </a:ln>
        </p:spPr>
        <p:txBody>
          <a:bodyPr lIns="91425" tIns="91425" rIns="91425" bIns="91425" anchor="t" anchorCtr="0">
            <a:noAutofit/>
          </a:bodyPr>
          <a:lstStyle/>
          <a:p>
            <a:pPr lvl="0" rtl="0">
              <a:spcBef>
                <a:spcPts val="0"/>
              </a:spcBef>
              <a:buNone/>
            </a:pPr>
            <a:r>
              <a:rPr lang="en" sz="1000">
                <a:solidFill>
                  <a:srgbClr val="0000FF"/>
                </a:solidFill>
              </a:rPr>
              <a:t>vlan4</a:t>
            </a:r>
          </a:p>
        </p:txBody>
      </p:sp>
      <p:sp>
        <p:nvSpPr>
          <p:cNvPr id="406" name="Shape 406"/>
          <p:cNvSpPr txBox="1"/>
          <p:nvPr/>
        </p:nvSpPr>
        <p:spPr>
          <a:xfrm>
            <a:off x="4324950" y="5950200"/>
            <a:ext cx="494100" cy="440099"/>
          </a:xfrm>
          <a:prstGeom prst="rect">
            <a:avLst/>
          </a:prstGeom>
          <a:noFill/>
          <a:ln>
            <a:noFill/>
          </a:ln>
        </p:spPr>
        <p:txBody>
          <a:bodyPr lIns="91425" tIns="91425" rIns="91425" bIns="91425" anchor="t" anchorCtr="0">
            <a:noAutofit/>
          </a:bodyPr>
          <a:lstStyle/>
          <a:p>
            <a:pPr lvl="0" rtl="0">
              <a:spcBef>
                <a:spcPts val="0"/>
              </a:spcBef>
              <a:buNone/>
            </a:pPr>
            <a:r>
              <a:rPr lang="en" sz="1000">
                <a:solidFill>
                  <a:srgbClr val="00FF00"/>
                </a:solidFill>
              </a:rPr>
              <a:t>vlan3</a:t>
            </a:r>
          </a:p>
        </p:txBody>
      </p:sp>
    </p:spTree>
  </p:cSld>
  <p:clrMapOvr>
    <a:masterClrMapping/>
  </p:clrMapOvr>
  <p:transition spd="slow">
    <p:cu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Shape 411"/>
          <p:cNvSpPr txBox="1">
            <a:spLocks noGrp="1"/>
          </p:cNvSpPr>
          <p:nvPr>
            <p:ph type="title"/>
          </p:nvPr>
        </p:nvSpPr>
        <p:spPr>
          <a:xfrm>
            <a:off x="786150" y="410826"/>
            <a:ext cx="7571700" cy="936899"/>
          </a:xfrm>
          <a:prstGeom prst="rect">
            <a:avLst/>
          </a:prstGeom>
        </p:spPr>
        <p:txBody>
          <a:bodyPr lIns="91425" tIns="91425" rIns="91425" bIns="91425" anchor="b" anchorCtr="0">
            <a:noAutofit/>
          </a:bodyPr>
          <a:lstStyle/>
          <a:p>
            <a:pPr>
              <a:spcBef>
                <a:spcPts val="0"/>
              </a:spcBef>
              <a:buNone/>
            </a:pPr>
            <a:r>
              <a:rPr lang="en" sz="3000"/>
              <a:t>Resources</a:t>
            </a:r>
          </a:p>
        </p:txBody>
      </p:sp>
      <p:sp>
        <p:nvSpPr>
          <p:cNvPr id="412" name="Shape 412"/>
          <p:cNvSpPr txBox="1">
            <a:spLocks noGrp="1"/>
          </p:cNvSpPr>
          <p:nvPr>
            <p:ph type="body" idx="1"/>
          </p:nvPr>
        </p:nvSpPr>
        <p:spPr>
          <a:xfrm>
            <a:off x="786150" y="1682266"/>
            <a:ext cx="7571700" cy="4764899"/>
          </a:xfrm>
          <a:prstGeom prst="rect">
            <a:avLst/>
          </a:prstGeom>
        </p:spPr>
        <p:txBody>
          <a:bodyPr lIns="91425" tIns="91425" rIns="91425" bIns="91425" anchor="t" anchorCtr="0">
            <a:noAutofit/>
          </a:bodyPr>
          <a:lstStyle/>
          <a:p>
            <a:pPr marL="457200" lvl="0" indent="-355600" rtl="0">
              <a:spcBef>
                <a:spcPts val="0"/>
              </a:spcBef>
              <a:buClr>
                <a:srgbClr val="CFD8DC"/>
              </a:buClr>
              <a:buSzPct val="100000"/>
              <a:buFont typeface="Source Sans Pro"/>
              <a:buChar char="◎"/>
            </a:pPr>
            <a:r>
              <a:rPr lang="en" sz="2000" u="sng">
                <a:solidFill>
                  <a:srgbClr val="000000"/>
                </a:solidFill>
                <a:hlinkClick r:id="rId3"/>
              </a:rPr>
              <a:t>http://computernetworkingnotes.com/network-security-access-lists-standards-and-extended/standard-access-lists.html</a:t>
            </a:r>
          </a:p>
          <a:p>
            <a:pPr marL="457200" lvl="0" indent="-355600" rtl="0">
              <a:spcBef>
                <a:spcPts val="0"/>
              </a:spcBef>
              <a:buClr>
                <a:srgbClr val="CFD8DC"/>
              </a:buClr>
              <a:buSzPct val="100000"/>
              <a:buFont typeface="Source Sans Pro"/>
              <a:buChar char="◎"/>
            </a:pPr>
            <a:r>
              <a:rPr lang="en" sz="2000" u="sng">
                <a:solidFill>
                  <a:schemeClr val="hlink"/>
                </a:solidFill>
                <a:hlinkClick r:id="rId4"/>
              </a:rPr>
              <a:t>http://computernetworkingnotes.com/network-security-access-lists-standards-and-extended/extended-access-list.html</a:t>
            </a:r>
          </a:p>
          <a:p>
            <a:pPr marL="457200" lvl="0" indent="-355600" rtl="0">
              <a:spcBef>
                <a:spcPts val="0"/>
              </a:spcBef>
              <a:buClr>
                <a:srgbClr val="CFD8DC"/>
              </a:buClr>
              <a:buSzPct val="100000"/>
              <a:buFont typeface="Source Sans Pro"/>
              <a:buChar char="◎"/>
            </a:pPr>
            <a:r>
              <a:rPr lang="en" sz="2000" u="sng">
                <a:solidFill>
                  <a:schemeClr val="hlink"/>
                </a:solidFill>
                <a:hlinkClick r:id="rId5"/>
              </a:rPr>
              <a:t>http://hxr99.blogspot.com/2013/03/cisco-packet-tracer-building-vlan.html</a:t>
            </a:r>
          </a:p>
          <a:p>
            <a:pPr marL="457200" lvl="0" indent="-355600" rtl="0">
              <a:spcBef>
                <a:spcPts val="0"/>
              </a:spcBef>
              <a:buClr>
                <a:srgbClr val="CFD8DC"/>
              </a:buClr>
              <a:buSzPct val="100000"/>
              <a:buFont typeface="Source Sans Pro"/>
              <a:buChar char="◎"/>
            </a:pPr>
            <a:r>
              <a:rPr lang="en" sz="2000" u="sng">
                <a:solidFill>
                  <a:schemeClr val="hlink"/>
                </a:solidFill>
                <a:hlinkClick r:id="rId6"/>
              </a:rPr>
              <a:t>https://learningnetwork.cisco.com/docs/DOC-23481</a:t>
            </a:r>
          </a:p>
          <a:p>
            <a:pPr marL="457200" lvl="0" indent="-355600" rtl="0">
              <a:spcBef>
                <a:spcPts val="0"/>
              </a:spcBef>
              <a:buClr>
                <a:srgbClr val="CFD8DC"/>
              </a:buClr>
              <a:buSzPct val="100000"/>
              <a:buFont typeface="Source Sans Pro"/>
              <a:buChar char="◎"/>
            </a:pPr>
            <a:r>
              <a:rPr lang="en" sz="2000" u="sng">
                <a:solidFill>
                  <a:schemeClr val="hlink"/>
                </a:solidFill>
                <a:hlinkClick r:id="rId7"/>
              </a:rPr>
              <a:t>http://www.orbit-computer-solutions.com/How-to-Configure-Router-on-a-Stick-InterVLAN-Routing.php</a:t>
            </a:r>
          </a:p>
          <a:p>
            <a:pPr marL="457200" lvl="0" indent="-355600" rtl="0">
              <a:spcBef>
                <a:spcPts val="0"/>
              </a:spcBef>
              <a:buClr>
                <a:srgbClr val="CFD8DC"/>
              </a:buClr>
              <a:buSzPct val="100000"/>
              <a:buFont typeface="Source Sans Pro"/>
              <a:buChar char="◎"/>
            </a:pPr>
            <a:r>
              <a:rPr lang="en" sz="2000" u="sng">
                <a:solidFill>
                  <a:schemeClr val="hlink"/>
                </a:solidFill>
                <a:hlinkClick r:id="rId8"/>
              </a:rPr>
              <a:t>http://tecexpertz.com/connect-2-routers-step-by-step-static-routing/</a:t>
            </a:r>
          </a:p>
          <a:p>
            <a:pPr marL="457200" lvl="0" indent="-355600" rtl="0">
              <a:spcBef>
                <a:spcPts val="0"/>
              </a:spcBef>
              <a:buClr>
                <a:srgbClr val="CFD8DC"/>
              </a:buClr>
              <a:buSzPct val="100000"/>
              <a:buFont typeface="Source Sans Pro"/>
              <a:buChar char="◎"/>
            </a:pPr>
            <a:r>
              <a:rPr lang="en" sz="2000"/>
              <a:t>http://en.wikipedia.org/wiki/One-armed_router</a:t>
            </a:r>
          </a:p>
          <a:p>
            <a:pPr marL="457200" lvl="0" indent="-355600" rtl="0">
              <a:spcBef>
                <a:spcPts val="0"/>
              </a:spcBef>
              <a:buClr>
                <a:srgbClr val="CFD8DC"/>
              </a:buClr>
              <a:buSzPct val="100000"/>
              <a:buFont typeface="Source Sans Pro"/>
              <a:buChar char="◎"/>
            </a:pPr>
            <a:r>
              <a:rPr lang="en" sz="2000"/>
              <a:t>Lectures</a:t>
            </a:r>
          </a:p>
          <a:p>
            <a:pPr marL="457200" lvl="0" indent="-355600" rtl="0">
              <a:spcBef>
                <a:spcPts val="0"/>
              </a:spcBef>
              <a:buClr>
                <a:srgbClr val="CFD8DC"/>
              </a:buClr>
              <a:buSzPct val="100000"/>
              <a:buFont typeface="Source Sans Pro"/>
              <a:buChar char="◎"/>
            </a:pPr>
            <a:r>
              <a:rPr lang="en" sz="2000"/>
              <a:t>Julian</a:t>
            </a:r>
          </a:p>
          <a:p>
            <a:pPr lvl="0" rtl="0">
              <a:spcBef>
                <a:spcPts val="0"/>
              </a:spcBef>
              <a:buNone/>
            </a:pPr>
            <a:endParaRPr sz="2000"/>
          </a:p>
          <a:p>
            <a:pPr lvl="0" rtl="0">
              <a:spcBef>
                <a:spcPts val="0"/>
              </a:spcBef>
              <a:buNone/>
            </a:pPr>
            <a:endParaRPr sz="2000"/>
          </a:p>
        </p:txBody>
      </p:sp>
    </p:spTree>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786150" y="410826"/>
            <a:ext cx="7571700" cy="936899"/>
          </a:xfrm>
          <a:prstGeom prst="rect">
            <a:avLst/>
          </a:prstGeom>
        </p:spPr>
        <p:txBody>
          <a:bodyPr lIns="91425" tIns="91425" rIns="91425" bIns="91425" anchor="b" anchorCtr="0">
            <a:noAutofit/>
          </a:bodyPr>
          <a:lstStyle/>
          <a:p>
            <a:pPr lvl="0" rtl="0">
              <a:spcBef>
                <a:spcPts val="0"/>
              </a:spcBef>
              <a:buNone/>
            </a:pPr>
            <a:r>
              <a:rPr lang="en" sz="3600"/>
              <a:t>Standard ACL</a:t>
            </a:r>
          </a:p>
        </p:txBody>
      </p:sp>
      <p:sp>
        <p:nvSpPr>
          <p:cNvPr id="82" name="Shape 82"/>
          <p:cNvSpPr txBox="1">
            <a:spLocks noGrp="1"/>
          </p:cNvSpPr>
          <p:nvPr>
            <p:ph type="body" idx="1"/>
          </p:nvPr>
        </p:nvSpPr>
        <p:spPr>
          <a:xfrm>
            <a:off x="786150" y="1682266"/>
            <a:ext cx="7571700" cy="4764899"/>
          </a:xfrm>
          <a:prstGeom prst="rect">
            <a:avLst/>
          </a:prstGeom>
        </p:spPr>
        <p:txBody>
          <a:bodyPr lIns="91425" tIns="91425" rIns="91425" bIns="91425" anchor="t" anchorCtr="0">
            <a:noAutofit/>
          </a:bodyPr>
          <a:lstStyle/>
          <a:p>
            <a:pPr lvl="0" rtl="0">
              <a:spcBef>
                <a:spcPts val="0"/>
              </a:spcBef>
              <a:buNone/>
            </a:pPr>
            <a:r>
              <a:rPr lang="en">
                <a:solidFill>
                  <a:srgbClr val="000000"/>
                </a:solidFill>
              </a:rPr>
              <a:t>The first access-list we instantiated was to block 10.0.0.3 from accessing the 40.0.0.0 network.</a:t>
            </a:r>
          </a:p>
        </p:txBody>
      </p:sp>
      <p:pic>
        <p:nvPicPr>
          <p:cNvPr id="83" name="Shape 83"/>
          <p:cNvPicPr preferRelativeResize="0"/>
          <p:nvPr/>
        </p:nvPicPr>
        <p:blipFill>
          <a:blip r:embed="rId3">
            <a:alphaModFix/>
          </a:blip>
          <a:stretch>
            <a:fillRect/>
          </a:stretch>
        </p:blipFill>
        <p:spPr>
          <a:xfrm>
            <a:off x="3783401" y="2856126"/>
            <a:ext cx="5360600" cy="4001874"/>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786150" y="410826"/>
            <a:ext cx="7571700" cy="936899"/>
          </a:xfrm>
          <a:prstGeom prst="rect">
            <a:avLst/>
          </a:prstGeom>
        </p:spPr>
        <p:txBody>
          <a:bodyPr lIns="91425" tIns="91425" rIns="91425" bIns="91425" anchor="b" anchorCtr="0">
            <a:noAutofit/>
          </a:bodyPr>
          <a:lstStyle/>
          <a:p>
            <a:pPr lvl="0" rtl="0">
              <a:spcBef>
                <a:spcPts val="0"/>
              </a:spcBef>
              <a:buNone/>
            </a:pPr>
            <a:r>
              <a:rPr lang="en" sz="3600"/>
              <a:t>Standard ACL</a:t>
            </a:r>
          </a:p>
        </p:txBody>
      </p:sp>
      <p:sp>
        <p:nvSpPr>
          <p:cNvPr id="89" name="Shape 89"/>
          <p:cNvSpPr txBox="1">
            <a:spLocks noGrp="1"/>
          </p:cNvSpPr>
          <p:nvPr>
            <p:ph type="body" idx="1"/>
          </p:nvPr>
        </p:nvSpPr>
        <p:spPr>
          <a:xfrm>
            <a:off x="786150" y="1682275"/>
            <a:ext cx="2552399" cy="4764899"/>
          </a:xfrm>
          <a:prstGeom prst="rect">
            <a:avLst/>
          </a:prstGeom>
        </p:spPr>
        <p:txBody>
          <a:bodyPr lIns="91425" tIns="91425" rIns="91425" bIns="91425" anchor="t" anchorCtr="0">
            <a:noAutofit/>
          </a:bodyPr>
          <a:lstStyle/>
          <a:p>
            <a:pPr lvl="0" rtl="0">
              <a:spcBef>
                <a:spcPts val="0"/>
              </a:spcBef>
              <a:buNone/>
            </a:pPr>
            <a:r>
              <a:rPr lang="en">
                <a:solidFill>
                  <a:schemeClr val="dk1"/>
                </a:solidFill>
              </a:rPr>
              <a:t>The best place to place the ACL will be in Router1 at the port that network 40.0.0.0 is located.</a:t>
            </a:r>
          </a:p>
        </p:txBody>
      </p:sp>
      <p:pic>
        <p:nvPicPr>
          <p:cNvPr id="90" name="Shape 90"/>
          <p:cNvPicPr preferRelativeResize="0"/>
          <p:nvPr/>
        </p:nvPicPr>
        <p:blipFill>
          <a:blip r:embed="rId3">
            <a:alphaModFix/>
          </a:blip>
          <a:stretch>
            <a:fillRect/>
          </a:stretch>
        </p:blipFill>
        <p:spPr>
          <a:xfrm>
            <a:off x="3338525" y="2524000"/>
            <a:ext cx="5805474" cy="433399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786150" y="410826"/>
            <a:ext cx="7571700" cy="936899"/>
          </a:xfrm>
          <a:prstGeom prst="rect">
            <a:avLst/>
          </a:prstGeom>
        </p:spPr>
        <p:txBody>
          <a:bodyPr lIns="91425" tIns="91425" rIns="91425" bIns="91425" anchor="b" anchorCtr="0">
            <a:noAutofit/>
          </a:bodyPr>
          <a:lstStyle/>
          <a:p>
            <a:pPr lvl="0" rtl="0">
              <a:spcBef>
                <a:spcPts val="0"/>
              </a:spcBef>
              <a:buNone/>
            </a:pPr>
            <a:r>
              <a:rPr lang="en" sz="3600"/>
              <a:t>Standard ACL</a:t>
            </a:r>
          </a:p>
        </p:txBody>
      </p:sp>
      <p:sp>
        <p:nvSpPr>
          <p:cNvPr id="96" name="Shape 96"/>
          <p:cNvSpPr txBox="1">
            <a:spLocks noGrp="1"/>
          </p:cNvSpPr>
          <p:nvPr>
            <p:ph type="body" idx="1"/>
          </p:nvPr>
        </p:nvSpPr>
        <p:spPr>
          <a:xfrm>
            <a:off x="545081" y="1505150"/>
            <a:ext cx="3021900" cy="4764899"/>
          </a:xfrm>
          <a:prstGeom prst="rect">
            <a:avLst/>
          </a:prstGeom>
        </p:spPr>
        <p:txBody>
          <a:bodyPr lIns="91425" tIns="91425" rIns="91425" bIns="91425" anchor="t" anchorCtr="0">
            <a:noAutofit/>
          </a:bodyPr>
          <a:lstStyle/>
          <a:p>
            <a:pPr lvl="0" rtl="0">
              <a:spcBef>
                <a:spcPts val="0"/>
              </a:spcBef>
              <a:buNone/>
            </a:pPr>
            <a:r>
              <a:rPr lang="en" sz="2000" dirty="0">
                <a:solidFill>
                  <a:srgbClr val="000000"/>
                </a:solidFill>
              </a:rPr>
              <a:t>Now we configure a access-list. We must add a rule to deny packets originating at 10.0.0.3, then to permit the rest. Next we assign the list to the correct port.</a:t>
            </a:r>
          </a:p>
        </p:txBody>
      </p:sp>
      <p:pic>
        <p:nvPicPr>
          <p:cNvPr id="97" name="Shape 97"/>
          <p:cNvPicPr preferRelativeResize="0"/>
          <p:nvPr/>
        </p:nvPicPr>
        <p:blipFill>
          <a:blip r:embed="rId3">
            <a:alphaModFix/>
          </a:blip>
          <a:stretch>
            <a:fillRect/>
          </a:stretch>
        </p:blipFill>
        <p:spPr>
          <a:xfrm>
            <a:off x="3498901" y="1771225"/>
            <a:ext cx="5645099" cy="4498824"/>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786150" y="410826"/>
            <a:ext cx="7571700" cy="936899"/>
          </a:xfrm>
          <a:prstGeom prst="rect">
            <a:avLst/>
          </a:prstGeom>
        </p:spPr>
        <p:txBody>
          <a:bodyPr lIns="91425" tIns="91425" rIns="91425" bIns="91425" anchor="b" anchorCtr="0">
            <a:noAutofit/>
          </a:bodyPr>
          <a:lstStyle/>
          <a:p>
            <a:pPr lvl="0" rtl="0">
              <a:spcBef>
                <a:spcPts val="0"/>
              </a:spcBef>
              <a:buNone/>
            </a:pPr>
            <a:r>
              <a:rPr lang="en" sz="3600"/>
              <a:t>Standard ACL</a:t>
            </a:r>
          </a:p>
        </p:txBody>
      </p:sp>
      <p:sp>
        <p:nvSpPr>
          <p:cNvPr id="103" name="Shape 103"/>
          <p:cNvSpPr txBox="1">
            <a:spLocks noGrp="1"/>
          </p:cNvSpPr>
          <p:nvPr>
            <p:ph type="body" idx="1"/>
          </p:nvPr>
        </p:nvSpPr>
        <p:spPr>
          <a:xfrm>
            <a:off x="786150" y="1347725"/>
            <a:ext cx="3021900" cy="4764899"/>
          </a:xfrm>
          <a:prstGeom prst="rect">
            <a:avLst/>
          </a:prstGeom>
        </p:spPr>
        <p:txBody>
          <a:bodyPr lIns="91425" tIns="91425" rIns="91425" bIns="91425" anchor="t" anchorCtr="0">
            <a:noAutofit/>
          </a:bodyPr>
          <a:lstStyle/>
          <a:p>
            <a:pPr lvl="0" rtl="0">
              <a:spcBef>
                <a:spcPts val="0"/>
              </a:spcBef>
              <a:buNone/>
            </a:pPr>
            <a:r>
              <a:rPr lang="en" sz="2000" dirty="0">
                <a:solidFill>
                  <a:srgbClr val="000000"/>
                </a:solidFill>
              </a:rPr>
              <a:t>Now we need to test it. We will go to the command prompt at the computer with 10.0.0.3 and attempt to ping something inside the 40.0.0.0 network.</a:t>
            </a:r>
          </a:p>
        </p:txBody>
      </p:sp>
      <p:pic>
        <p:nvPicPr>
          <p:cNvPr id="104" name="Shape 104"/>
          <p:cNvPicPr preferRelativeResize="0"/>
          <p:nvPr/>
        </p:nvPicPr>
        <p:blipFill>
          <a:blip r:embed="rId3">
            <a:alphaModFix/>
          </a:blip>
          <a:stretch>
            <a:fillRect/>
          </a:stretch>
        </p:blipFill>
        <p:spPr>
          <a:xfrm>
            <a:off x="3650775" y="1638400"/>
            <a:ext cx="5493224" cy="435612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786150" y="410826"/>
            <a:ext cx="7571700" cy="936899"/>
          </a:xfrm>
          <a:prstGeom prst="rect">
            <a:avLst/>
          </a:prstGeom>
        </p:spPr>
        <p:txBody>
          <a:bodyPr lIns="91425" tIns="91425" rIns="91425" bIns="91425" anchor="b" anchorCtr="0">
            <a:noAutofit/>
          </a:bodyPr>
          <a:lstStyle/>
          <a:p>
            <a:pPr lvl="0" rtl="0">
              <a:spcBef>
                <a:spcPts val="0"/>
              </a:spcBef>
              <a:buNone/>
            </a:pPr>
            <a:r>
              <a:rPr lang="en" sz="3600"/>
              <a:t>Extended ACL</a:t>
            </a:r>
          </a:p>
        </p:txBody>
      </p:sp>
      <p:sp>
        <p:nvSpPr>
          <p:cNvPr id="110" name="Shape 110"/>
          <p:cNvSpPr txBox="1">
            <a:spLocks noGrp="1"/>
          </p:cNvSpPr>
          <p:nvPr>
            <p:ph type="body" idx="1"/>
          </p:nvPr>
        </p:nvSpPr>
        <p:spPr>
          <a:xfrm>
            <a:off x="786150" y="1505150"/>
            <a:ext cx="7571700" cy="4764899"/>
          </a:xfrm>
          <a:prstGeom prst="rect">
            <a:avLst/>
          </a:prstGeom>
        </p:spPr>
        <p:txBody>
          <a:bodyPr lIns="91425" tIns="91425" rIns="91425" bIns="91425" anchor="t" anchorCtr="0">
            <a:noAutofit/>
          </a:bodyPr>
          <a:lstStyle/>
          <a:p>
            <a:pPr lvl="0" rtl="0">
              <a:spcBef>
                <a:spcPts val="0"/>
              </a:spcBef>
              <a:buNone/>
            </a:pPr>
            <a:r>
              <a:rPr lang="en">
                <a:solidFill>
                  <a:srgbClr val="000000"/>
                </a:solidFill>
              </a:rPr>
              <a:t>Extended ACLs provide a much broader range of flexibility. They perform the check as the standard and more, such as destination, protocals, and port number.</a:t>
            </a:r>
          </a:p>
        </p:txBody>
      </p:sp>
    </p:spTree>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TotalTime>
  <Words>1120</Words>
  <Application>Microsoft Office PowerPoint</Application>
  <PresentationFormat>On-screen Show (4:3)</PresentationFormat>
  <Paragraphs>174</Paragraphs>
  <Slides>44</Slides>
  <Notes>44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Cambria</vt:lpstr>
      <vt:lpstr>Courier New</vt:lpstr>
      <vt:lpstr>Roboto Slab</vt:lpstr>
      <vt:lpstr>Source Sans Pro</vt:lpstr>
      <vt:lpstr>Cordelia template</vt:lpstr>
      <vt:lpstr>ACL</vt:lpstr>
      <vt:lpstr>What is ACL</vt:lpstr>
      <vt:lpstr>Standard ACL</vt:lpstr>
      <vt:lpstr>Standard ACL</vt:lpstr>
      <vt:lpstr>Standard ACL</vt:lpstr>
      <vt:lpstr>Standard ACL</vt:lpstr>
      <vt:lpstr>Standard ACL</vt:lpstr>
      <vt:lpstr>Standard ACL</vt:lpstr>
      <vt:lpstr>Extended ACL</vt:lpstr>
      <vt:lpstr>Extended ACL</vt:lpstr>
      <vt:lpstr>Extended ACL</vt:lpstr>
      <vt:lpstr>PowerPoint Presentation</vt:lpstr>
      <vt:lpstr>Extended ACL</vt:lpstr>
      <vt:lpstr>Extended ACL</vt:lpstr>
      <vt:lpstr>PowerPoint Presentation</vt:lpstr>
      <vt:lpstr>Extended ACL</vt:lpstr>
      <vt:lpstr>Extended ACL</vt:lpstr>
      <vt:lpstr>PowerPoint Presentation</vt:lpstr>
      <vt:lpstr>Extended ACL</vt:lpstr>
      <vt:lpstr>PowerPoint Presentation</vt:lpstr>
      <vt:lpstr>Extended ACL with Server</vt:lpstr>
      <vt:lpstr>Extended ACL with Server</vt:lpstr>
      <vt:lpstr>PowerPoint Presentation</vt:lpstr>
      <vt:lpstr>Extended ACL with Server</vt:lpstr>
      <vt:lpstr>Extended ACL with Server</vt:lpstr>
      <vt:lpstr>PowerPoint Presentation</vt:lpstr>
      <vt:lpstr>VLANS</vt:lpstr>
      <vt:lpstr>VLANS</vt:lpstr>
      <vt:lpstr>VLANS</vt:lpstr>
      <vt:lpstr>VLANS</vt:lpstr>
      <vt:lpstr>VLANS</vt:lpstr>
      <vt:lpstr>VLANS</vt:lpstr>
      <vt:lpstr>VLANS</vt:lpstr>
      <vt:lpstr>VLANS</vt:lpstr>
      <vt:lpstr>VLANS</vt:lpstr>
      <vt:lpstr>VLANS</vt:lpstr>
      <vt:lpstr>LAB 3</vt:lpstr>
      <vt:lpstr>LAB 3</vt:lpstr>
      <vt:lpstr>Router on a Stick</vt:lpstr>
      <vt:lpstr>Router on a Stick</vt:lpstr>
      <vt:lpstr>Router on a Stick</vt:lpstr>
      <vt:lpstr>More VLAN Configurations</vt:lpstr>
      <vt:lpstr>More VLAN Configurations</vt:lpstr>
      <vt:lpstr>Resources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ACL</dc:title>
  <cp:lastModifiedBy>Jared Campbell</cp:lastModifiedBy>
  <cp:revision>3</cp:revision>
  <dcterms:modified xsi:type="dcterms:W3CDTF">2015-06-11T21:35:33Z</dcterms:modified>
</cp:coreProperties>
</file>